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87" r:id="rId2"/>
    <p:sldMasterId id="2147483702" r:id="rId3"/>
    <p:sldMasterId id="2147483761" r:id="rId4"/>
  </p:sldMasterIdLst>
  <p:notesMasterIdLst>
    <p:notesMasterId r:id="rId53"/>
  </p:notesMasterIdLst>
  <p:handoutMasterIdLst>
    <p:handoutMasterId r:id="rId54"/>
  </p:handoutMasterIdLst>
  <p:sldIdLst>
    <p:sldId id="260" r:id="rId5"/>
    <p:sldId id="407" r:id="rId6"/>
    <p:sldId id="409" r:id="rId7"/>
    <p:sldId id="380" r:id="rId8"/>
    <p:sldId id="427" r:id="rId9"/>
    <p:sldId id="423" r:id="rId10"/>
    <p:sldId id="428" r:id="rId11"/>
    <p:sldId id="408" r:id="rId12"/>
    <p:sldId id="293" r:id="rId13"/>
    <p:sldId id="434" r:id="rId14"/>
    <p:sldId id="410" r:id="rId15"/>
    <p:sldId id="406" r:id="rId16"/>
    <p:sldId id="388" r:id="rId17"/>
    <p:sldId id="383" r:id="rId18"/>
    <p:sldId id="384" r:id="rId19"/>
    <p:sldId id="424" r:id="rId20"/>
    <p:sldId id="436" r:id="rId21"/>
    <p:sldId id="411" r:id="rId22"/>
    <p:sldId id="387" r:id="rId23"/>
    <p:sldId id="419" r:id="rId24"/>
    <p:sldId id="418" r:id="rId25"/>
    <p:sldId id="389" r:id="rId26"/>
    <p:sldId id="390" r:id="rId27"/>
    <p:sldId id="420" r:id="rId28"/>
    <p:sldId id="394" r:id="rId29"/>
    <p:sldId id="395" r:id="rId30"/>
    <p:sldId id="402" r:id="rId31"/>
    <p:sldId id="403" r:id="rId32"/>
    <p:sldId id="404" r:id="rId33"/>
    <p:sldId id="401" r:id="rId34"/>
    <p:sldId id="405" r:id="rId35"/>
    <p:sldId id="417" r:id="rId36"/>
    <p:sldId id="415" r:id="rId37"/>
    <p:sldId id="412" r:id="rId38"/>
    <p:sldId id="386" r:id="rId39"/>
    <p:sldId id="413" r:id="rId40"/>
    <p:sldId id="396" r:id="rId41"/>
    <p:sldId id="392" r:id="rId42"/>
    <p:sldId id="421" r:id="rId43"/>
    <p:sldId id="414" r:id="rId44"/>
    <p:sldId id="391" r:id="rId45"/>
    <p:sldId id="425" r:id="rId46"/>
    <p:sldId id="393" r:id="rId47"/>
    <p:sldId id="426" r:id="rId48"/>
    <p:sldId id="433" r:id="rId49"/>
    <p:sldId id="430" r:id="rId50"/>
    <p:sldId id="431" r:id="rId51"/>
    <p:sldId id="432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D4EEF7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8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12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774D1-6F33-2F45-A72B-3DADED382BC2}" type="datetimeFigureOut">
              <a:rPr lang="en-US" smtClean="0"/>
              <a:t>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FD81D-54B7-6E44-95DD-B6D5A6B56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01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B8B0005-C073-AA4D-9F0D-92DFD869F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98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547CC4A-0484-9540-9F85-59F9FAB65F4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F90CA40-C381-E545-8079-13772CD9C6EF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DD4F7AC-5CA2-8A43-B2F8-B03B62026001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42809DC-24C2-B446-81A1-3635CA75FE91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A20D6CCF-05A9-1541-B8C3-3EF5C9CBDEBD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CBBEC47-C08E-2243-9A4E-4B301FCA4B25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CBBEC47-C08E-2243-9A4E-4B301FCA4B25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46FEEED-D6EC-6845-B026-A9258593F598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7C8CFA5-4D5C-A34A-B4EA-F42520041807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CBBEC47-C08E-2243-9A4E-4B301FCA4B25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D94CE2F-06DE-2A44-8C18-3B11893A3D7D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Instead of turbulence as the problem feature, soil flux issues involve barriers to flow including 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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 (water), which absorbs as well as blocks CO2 diffusion, porosity (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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) which is the air-filled pore space, T regulating diffusion rates, barometric pressure (P) of the atmosphere affecting concentration deficit, and tortuosity (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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) determining the complexity of the pathway. 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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, and 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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are derived from measurements of soil texture, other parameters come from sensors. b is bulk density and m is particle density, 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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 is tortuosity factor, 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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 is air filled porosity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3D702A1-981D-B64F-BD62-025C2D051107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E940395-E599-1449-8CF3-787EF43A8106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02707CC-FF98-6841-B58A-25C76937C44D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839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CBBEC47-C08E-2243-9A4E-4B301FCA4B25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ADB078E-8AB6-814B-8CFC-5B80C6569D1F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29CC7B6-9012-3345-86E6-4B3EB6034A5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88AEEE9-6043-DB4E-A120-23F2FBCBD710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88AEEE9-6043-DB4E-A120-23F2FBCBD710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735CB43-D8AA-E642-826C-566D884D89FD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735CB43-D8AA-E642-826C-566D884D89FD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880AC4B-A247-CC40-9827-9E66BA306D78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08CF7E4-6BD7-3545-A935-73F84C3A287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880AC4B-A247-CC40-9827-9E66BA306D78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08CF7E4-6BD7-3545-A935-73F84C3A287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charset="0"/>
              </a:rPr>
              <a:t>The longer the talk, the more you need these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B0005-C073-AA4D-9F0D-92DFD869FFA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8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3D702A1-981D-B64F-BD62-025C2D051107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</a:rPr>
              <a:t>Mistake: equate </a:t>
            </a:r>
            <a:r>
              <a:rPr lang="ja-JP" altLang="en-US" dirty="0" smtClean="0">
                <a:ea typeface="ＭＳ Ｐゴシック" charset="0"/>
              </a:rPr>
              <a:t>“</a:t>
            </a:r>
            <a:r>
              <a:rPr lang="en-US" altLang="ja-JP" dirty="0" smtClean="0">
                <a:ea typeface="ＭＳ Ｐゴシック" charset="0"/>
              </a:rPr>
              <a:t>engaging</a:t>
            </a:r>
            <a:r>
              <a:rPr lang="ja-JP" altLang="en-US" dirty="0" smtClean="0">
                <a:ea typeface="ＭＳ Ｐゴシック" charset="0"/>
              </a:rPr>
              <a:t>”</a:t>
            </a:r>
            <a:r>
              <a:rPr lang="en-US" altLang="ja-JP" dirty="0" smtClean="0">
                <a:ea typeface="ＭＳ Ｐゴシック" charset="0"/>
              </a:rPr>
              <a:t> with </a:t>
            </a:r>
            <a:r>
              <a:rPr lang="ja-JP" altLang="en-US" dirty="0" smtClean="0">
                <a:ea typeface="ＭＳ Ｐゴシック" charset="0"/>
              </a:rPr>
              <a:t>“</a:t>
            </a:r>
            <a:r>
              <a:rPr lang="en-US" altLang="ja-JP" dirty="0" smtClean="0">
                <a:ea typeface="ＭＳ Ｐゴシック" charset="0"/>
              </a:rPr>
              <a:t>superficial</a:t>
            </a:r>
            <a:r>
              <a:rPr lang="ja-JP" altLang="en-US" dirty="0" smtClean="0">
                <a:ea typeface="ＭＳ Ｐゴシック" charset="0"/>
              </a:rPr>
              <a:t>”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2E6C333-C199-1D42-AC23-535FC158A066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4DE8B5A-59D5-7749-AD9E-C4585483421C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A90201A-F859-9440-9DEA-5EE738F41191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124A6-8AFF-134B-AA08-1C0C9D20C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6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ED507-8850-0947-AE97-137E8C307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5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549C-1042-2549-9899-AFF201CCE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1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8F7083-6FF0-9E49-A349-0BD196697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67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43179-32A2-0A45-8D8F-67DE77E23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858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873031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929F-DEE3-8F4E-BE03-2C1826910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50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1A768C-C2A1-4042-8B08-81A9E7A0A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63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C4C26-CA4F-3845-B86C-1B271277E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9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1B013-EB40-0D46-A0E5-8A08786D2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4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2DEA6-10B6-A643-9717-C653541A9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82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7CD0-15D0-9E43-A44A-526EF53D7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DCA6E-86D6-5545-9AEB-D9D6C5976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6B3A1-10FF-7E4B-A619-A77C8FDAB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7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FFEB7-573B-734E-AB8F-1F7484328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8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D632D-37A7-D941-AC4D-1883CA42A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77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8DBEC-A835-5444-9908-FA6CBA7FD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59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9EBAA-BA6F-D94F-8A42-13EA38286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62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FE2B5-0E3C-254F-A0BF-41C895A81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76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B91BC0-1843-B64A-B873-915663B71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36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050"/>
            </a:lvl1pPr>
          </a:lstStyle>
          <a:p>
            <a:pPr>
              <a:defRPr/>
            </a:pPr>
            <a:fld id="{9744591A-211C-8A49-AEA9-EA195B8DF1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5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ED17-2317-674A-8109-163A43751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6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9B7523-E481-954C-97AF-B0E8AED38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54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C1175-DAF4-5D45-8836-960D580DE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3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6D524-FC6E-6F4F-95A6-D41CEDD81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2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C83D75-00A6-464B-83BF-61C141271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0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A67998-35F7-624A-9B8D-0AB6DF579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32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Straight Connector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Candara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8381F2-4C6B-AE4B-AA10-E4BC3E1BF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4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156CCF-7001-BE47-A7CD-D80F5588B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71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6E3FB-88FC-CF4E-92DE-506EAFC65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  <p:sp>
        <p:nvSpPr>
          <p:cNvPr id="6" name="Straight Connector 12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34B8D6-27AF-1D44-9016-530D7FC83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77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19600" y="16764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19600" y="40386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FA5E9-A8E9-6B43-8DE6-BEA3675B5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2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8893-2E79-B741-A585-ACA99AE36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00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D67C2C-1887-A84F-BF16-D70B01AD5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0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69383-CAF8-724D-BE87-4D8E10FFE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9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DBBC7-9794-B845-B594-E58722417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2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AE9F-95AD-9645-BA80-AA9588B99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5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72D86-C34F-EF42-97F7-96EA81853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3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5BDBA-F24E-A644-B79C-8487F59A0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  <a:latin typeface="Trebuchet MS" charset="0"/>
              </a:defRPr>
            </a:lvl1pPr>
          </a:lstStyle>
          <a:p>
            <a:pPr>
              <a:defRPr/>
            </a:pPr>
            <a:fld id="{19BF40D9-4DE8-274B-91FE-3947A8CC1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7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7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7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7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0432CC7-E450-B34E-A38D-D35F2F07E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55" r:id="rId2"/>
    <p:sldLayoutId id="2147483973" r:id="rId3"/>
    <p:sldLayoutId id="2147483974" r:id="rId4"/>
    <p:sldLayoutId id="2147483956" r:id="rId5"/>
    <p:sldLayoutId id="2147483975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2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BBD7E6-CDED-B947-86EC-92A769BE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5" r:id="rId1"/>
    <p:sldLayoutId id="214748396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300CE27-F387-434B-B772-353C9FFB1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9703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ndar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7" r:id="rId2"/>
    <p:sldLayoutId id="2147483977" r:id="rId3"/>
    <p:sldLayoutId id="2147483968" r:id="rId4"/>
    <p:sldLayoutId id="2147483969" r:id="rId5"/>
    <p:sldLayoutId id="2147483978" r:id="rId6"/>
    <p:sldLayoutId id="2147483979" r:id="rId7"/>
    <p:sldLayoutId id="2147483980" r:id="rId8"/>
    <p:sldLayoutId id="2147483981" r:id="rId9"/>
    <p:sldLayoutId id="2147483970" r:id="rId10"/>
    <p:sldLayoutId id="2147483982" r:id="rId11"/>
    <p:sldLayoutId id="2147483971" r:id="rId12"/>
    <p:sldLayoutId id="214748398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charset="0"/>
          <a:ea typeface="ＭＳ Ｐゴシック" charset="-128"/>
          <a:cs typeface="ＭＳ Ｐゴシック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chemeClr val="tx1"/>
          </a:solidFill>
          <a:latin typeface="Candara"/>
          <a:ea typeface="ＭＳ Ｐゴシック" charset="-128"/>
          <a:cs typeface="ＭＳ Ｐゴシック" charset="-128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300" kern="1200">
          <a:solidFill>
            <a:schemeClr val="tx2"/>
          </a:solidFill>
          <a:latin typeface="Candara"/>
          <a:ea typeface="ＭＳ Ｐゴシック" charset="-128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chemeClr val="tx1"/>
          </a:solidFill>
          <a:latin typeface="Candara"/>
          <a:ea typeface="ＭＳ Ｐゴシック" charset="-128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1E404C"/>
        </a:buClr>
        <a:buSzPct val="70000"/>
        <a:buFont typeface="Wingdings" charset="0"/>
        <a:buChar char=""/>
        <a:defRPr kern="1200">
          <a:solidFill>
            <a:schemeClr val="tx1"/>
          </a:solidFill>
          <a:latin typeface="Candara"/>
          <a:ea typeface="ＭＳ Ｐゴシック" charset="-128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chemeClr val="tx1"/>
          </a:solidFill>
          <a:latin typeface="Candara"/>
          <a:ea typeface="ＭＳ Ｐゴシック" charset="-128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4.0/" TargetMode="External"/><Relationship Id="rId4" Type="http://schemas.openxmlformats.org/officeDocument/2006/relationships/hyperlink" Target="http://pne.people.si.umich.edu/PDF/howtotalkslides.pptx" TargetMode="External"/><Relationship Id="rId5" Type="http://schemas.openxmlformats.org/officeDocument/2006/relationships/hyperlink" Target="http://pne.people.si.umich.edu/PPT/howtotalkslides.pptx" TargetMode="External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0.png"/><Relationship Id="rId6" Type="http://schemas.openxmlformats.org/officeDocument/2006/relationships/image" Target="../media/image6.emf"/><Relationship Id="rId7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6.emf"/><Relationship Id="rId6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9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Bookman Old Style" charset="0"/>
                <a:ea typeface="ＭＳ Ｐゴシック" charset="0"/>
                <a:cs typeface="ＭＳ Ｐゴシック" charset="0"/>
              </a:rPr>
              <a:t>How to Give an Academic Talk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858000" cy="533400"/>
          </a:xfrm>
        </p:spPr>
        <p:txBody>
          <a:bodyPr/>
          <a:lstStyle/>
          <a:p>
            <a:pPr eaLnBrk="1" hangingPunct="1"/>
            <a:r>
              <a:rPr lang="en-US" sz="1600" dirty="0">
                <a:latin typeface="Bookman Old Style" charset="0"/>
                <a:ea typeface="ＭＳ Ｐゴシック" charset="0"/>
                <a:cs typeface="ＭＳ Ｐゴシック" charset="0"/>
              </a:rPr>
              <a:t>Paul N. </a:t>
            </a:r>
            <a:r>
              <a:rPr lang="en-US" sz="1600" dirty="0" smtClean="0">
                <a:latin typeface="Bookman Old Style" charset="0"/>
                <a:ea typeface="ＭＳ Ｐゴシック" charset="0"/>
                <a:cs typeface="ＭＳ Ｐゴシック" charset="0"/>
              </a:rPr>
              <a:t>Edwards</a:t>
            </a:r>
            <a:endParaRPr lang="en-US" sz="1600" dirty="0">
              <a:latin typeface="Bookman Old Style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600" dirty="0" smtClean="0">
                <a:latin typeface="Bookman Old Style" charset="0"/>
                <a:ea typeface="ＭＳ Ｐゴシック" charset="0"/>
                <a:cs typeface="ＭＳ Ｐゴシック" charset="0"/>
              </a:rPr>
              <a:t>School </a:t>
            </a:r>
            <a:r>
              <a:rPr lang="en-US" sz="1600" dirty="0">
                <a:latin typeface="Bookman Old Style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1600" dirty="0" smtClean="0">
                <a:latin typeface="Bookman Old Style" charset="0"/>
                <a:ea typeface="ＭＳ Ｐゴシック" charset="0"/>
                <a:cs typeface="ＭＳ Ｐゴシック" charset="0"/>
              </a:rPr>
              <a:t>Information and Dept. of History</a:t>
            </a:r>
            <a:endParaRPr lang="en-US" sz="1600" dirty="0"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667000" y="838200"/>
            <a:ext cx="5867400" cy="1252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charset="0"/>
              <a:ea typeface="ÇlÇr ñæí©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ÇlÇr ñæí©" charset="0"/>
              </a:rPr>
              <a:t>This work is licensed under a </a:t>
            </a:r>
            <a:r>
              <a:rPr kumimoji="0" lang="en-US" sz="11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charset="0"/>
                <a:hlinkClick r:id="rId3"/>
              </a:rPr>
              <a:t>Creative Commons Attribution-NonCommercial-ShareAlike 4.0 International License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ÇlÇr ñæí©" charset="0"/>
              </a:rPr>
              <a:t>. The terms of </a:t>
            </a: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ÇlÇr ñæí©" charset="0"/>
              </a:rPr>
              <a:t>this 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ÇlÇr ñæí©" charset="0"/>
              </a:rPr>
              <a:t>license 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ÇlÇr ñæí©" charset="0"/>
              </a:rPr>
              <a:t>allow you to remix, tweak, and build upon this work non-commercially, as long as you credit me and license your new creations under the identical terms.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  <a:ea typeface="ÇlÇr ñæí©" charset="0"/>
              </a:rPr>
              <a:t>Quasi-permanent URL: </a:t>
            </a:r>
            <a:r>
              <a:rPr kumimoji="0" lang="en-US" sz="11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charset="0"/>
                <a:hlinkClick r:id="rId4"/>
              </a:rPr>
              <a:t>p</a:t>
            </a:r>
            <a:r>
              <a:rPr kumimoji="0" lang="en-US" sz="11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charset="0"/>
                <a:hlinkClick r:id="rId5"/>
              </a:rPr>
              <a:t>ne.people.si.umich.edu/PPT/howtotalkslides.pptx</a:t>
            </a:r>
            <a:endParaRPr kumimoji="0" lang="en-US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charset="0"/>
              <a:ea typeface="ÇlÇr ñæí©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838200"/>
            <a:ext cx="1117600" cy="393700"/>
          </a:xfrm>
          <a:prstGeom prst="rect">
            <a:avLst/>
          </a:prstGeom>
        </p:spPr>
      </p:pic>
      <p:sp>
        <p:nvSpPr>
          <p:cNvPr id="10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61722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Listening is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hard work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Conferences: </a:t>
            </a:r>
            <a:r>
              <a:rPr lang="en-US" dirty="0">
                <a:ea typeface="ＭＳ Ｐゴシック" charset="0"/>
                <a:cs typeface="ＭＳ Ｐゴシック" charset="0"/>
              </a:rPr>
              <a:t>many talks over many hours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Job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searches: </a:t>
            </a:r>
            <a:r>
              <a:rPr lang="en-US" dirty="0">
                <a:ea typeface="ＭＳ Ｐゴシック" charset="0"/>
                <a:cs typeface="ＭＳ Ｐゴシック" charset="0"/>
              </a:rPr>
              <a:t>many candidates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Limits to human attention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(~40 minutes)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Competing distractions</a:t>
            </a:r>
          </a:p>
          <a:p>
            <a:pPr lvl="1"/>
            <a:r>
              <a:rPr lang="en-US" dirty="0">
                <a:ea typeface="ＭＳ Ｐゴシック" charset="0"/>
              </a:rPr>
              <a:t>Other talks</a:t>
            </a:r>
          </a:p>
          <a:p>
            <a:pPr lvl="1"/>
            <a:r>
              <a:rPr lang="en-US" dirty="0">
                <a:ea typeface="ＭＳ Ｐゴシック" charset="0"/>
              </a:rPr>
              <a:t>Internet/email</a:t>
            </a:r>
          </a:p>
          <a:p>
            <a:pPr lvl="1"/>
            <a:r>
              <a:rPr lang="en-US" dirty="0">
                <a:ea typeface="ＭＳ Ｐゴシック" charset="0"/>
              </a:rPr>
              <a:t>Other concerns </a:t>
            </a:r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  <p:pic>
        <p:nvPicPr>
          <p:cNvPr id="2" name="Picture 1" descr="boring-lec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124200"/>
            <a:ext cx="4648200" cy="308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54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</a:rPr>
              <a:t>Today</a:t>
            </a:r>
            <a:endParaRPr lang="en-US" dirty="0">
              <a:solidFill>
                <a:srgbClr val="18579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public speaking is for, and why it’s hard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How to engage your audience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Physical presence and vocal techniques</a:t>
            </a:r>
          </a:p>
          <a:p>
            <a:r>
              <a:rPr lang="en-US" dirty="0" smtClean="0"/>
              <a:t>Using presentation software</a:t>
            </a:r>
          </a:p>
          <a:p>
            <a:r>
              <a:rPr lang="en-US" dirty="0" smtClean="0"/>
              <a:t>Timing</a:t>
            </a:r>
          </a:p>
          <a:p>
            <a:r>
              <a:rPr lang="en-US" dirty="0" smtClean="0"/>
              <a:t>Rehearsal: the key to success</a:t>
            </a:r>
          </a:p>
          <a:p>
            <a:r>
              <a:rPr lang="en-US" dirty="0" smtClean="0"/>
              <a:t>Troubleshooting: handling difficult situations</a:t>
            </a:r>
          </a:p>
          <a:p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0" y="1371600"/>
            <a:ext cx="320874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Engaging your audience</a:t>
            </a:r>
            <a:b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hysical presence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343400" y="1447800"/>
            <a:ext cx="5105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</a:rPr>
              <a:t>Be the dominant animal</a:t>
            </a:r>
            <a:endParaRPr lang="en-US" sz="2800" dirty="0"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500" dirty="0" smtClean="0">
                <a:ea typeface="ＭＳ Ｐゴシック" charset="0"/>
                <a:cs typeface="ＭＳ Ｐゴシック" charset="0"/>
              </a:rPr>
              <a:t>Stand up!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Make eye contact!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charset="0"/>
              </a:rPr>
              <a:t>…</a:t>
            </a:r>
            <a:r>
              <a:rPr lang="en-US" sz="2400" dirty="0">
                <a:ea typeface="ＭＳ Ｐゴシック" charset="0"/>
              </a:rPr>
              <a:t>or at least look like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Don’t </a:t>
            </a:r>
            <a:r>
              <a:rPr lang="ja-JP" altLang="en-US" sz="2400" dirty="0">
                <a:ea typeface="ＭＳ Ｐゴシック" charset="0"/>
              </a:rPr>
              <a:t>“</a:t>
            </a:r>
            <a:r>
              <a:rPr lang="en-US" altLang="ja-JP" sz="2400" dirty="0">
                <a:ea typeface="ＭＳ Ｐゴシック" charset="0"/>
              </a:rPr>
              <a:t>side</a:t>
            </a:r>
            <a:r>
              <a:rPr lang="ja-JP" altLang="en-US" sz="2400" dirty="0">
                <a:ea typeface="ＭＳ Ｐゴシック" charset="0"/>
              </a:rPr>
              <a:t>”</a:t>
            </a:r>
            <a:r>
              <a:rPr lang="en-US" altLang="ja-JP" sz="2400" dirty="0">
                <a:ea typeface="ＭＳ Ｐゴシック" charset="0"/>
              </a:rPr>
              <a:t> the room</a:t>
            </a: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Talk – </a:t>
            </a:r>
            <a:r>
              <a:rPr lang="en-US" sz="2800" i="1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don’t read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Move around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939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3528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Engaging your audience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Take control </a:t>
            </a:r>
            <a:r>
              <a:rPr lang="en-US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environment</a:t>
            </a:r>
            <a:endParaRPr lang="en-US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387475"/>
            <a:ext cx="8229600" cy="4937125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Light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Temperature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Noise </a:t>
            </a:r>
            <a:r>
              <a:rPr lang="en-US" dirty="0">
                <a:ea typeface="ＭＳ Ｐゴシック" charset="0"/>
                <a:cs typeface="ＭＳ Ｐゴシック" charset="0"/>
              </a:rPr>
              <a:t>and distractions</a:t>
            </a: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Engaging your audience</a:t>
            </a:r>
            <a:b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2D5CB9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Vocal production</a:t>
            </a:r>
            <a:endParaRPr lang="en-US" dirty="0">
              <a:solidFill>
                <a:srgbClr val="2D5CB9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572000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  <a:cs typeface="ＭＳ Ｐゴシック" charset="0"/>
              </a:rPr>
              <a:t>Loud and clear!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Talk to the back row</a:t>
            </a:r>
          </a:p>
          <a:p>
            <a:pPr eaLnBrk="1" hangingPunct="1"/>
            <a:r>
              <a:rPr lang="en-US" sz="2700" dirty="0" smtClean="0">
                <a:ea typeface="ＭＳ Ｐゴシック" charset="0"/>
              </a:rPr>
              <a:t>Breathe</a:t>
            </a:r>
            <a:r>
              <a:rPr lang="en-US" sz="2700" dirty="0">
                <a:ea typeface="ＭＳ Ｐゴシック" charset="0"/>
              </a:rPr>
              <a:t>!</a:t>
            </a:r>
          </a:p>
          <a:p>
            <a:pPr eaLnBrk="1" hangingPunct="1"/>
            <a:r>
              <a:rPr lang="en-US" sz="2800" dirty="0">
                <a:ea typeface="ＭＳ Ｐゴシック" charset="0"/>
                <a:cs typeface="ＭＳ Ｐゴシック" charset="0"/>
              </a:rPr>
              <a:t>Use the diaphragm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Speak from the belly, not the head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Belly opens on inhale, contracts on </a:t>
            </a:r>
            <a:r>
              <a:rPr lang="en-US" sz="2400" dirty="0" smtClean="0">
                <a:ea typeface="ＭＳ Ｐゴシック" charset="0"/>
              </a:rPr>
              <a:t>exhale</a:t>
            </a:r>
          </a:p>
          <a:p>
            <a:pPr eaLnBrk="1" hangingPunct="1"/>
            <a:r>
              <a:rPr lang="en-US" sz="2700" dirty="0">
                <a:ea typeface="ＭＳ Ｐゴシック" charset="0"/>
                <a:cs typeface="ＭＳ Ｐゴシック" charset="0"/>
              </a:rPr>
              <a:t>Use sound </a:t>
            </a:r>
            <a:r>
              <a:rPr lang="en-US" sz="2700" dirty="0" smtClean="0">
                <a:ea typeface="ＭＳ Ｐゴシック" charset="0"/>
                <a:cs typeface="ＭＳ Ｐゴシック" charset="0"/>
              </a:rPr>
              <a:t>reinforcement</a:t>
            </a:r>
            <a:endParaRPr lang="en-US" sz="3000" dirty="0">
              <a:ea typeface="ＭＳ Ｐゴシック" charset="0"/>
            </a:endParaRPr>
          </a:p>
          <a:p>
            <a:pPr eaLnBrk="1" hangingPunct="1">
              <a:buFont typeface="Monotype Sorts" charset="0"/>
              <a:buNone/>
            </a:pP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63492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657600"/>
            <a:ext cx="3898900" cy="243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  <p:pic>
        <p:nvPicPr>
          <p:cNvPr id="7" name="The Benefits of Deep Breathing.mp4">
            <a:hlinkClick r:id="" action="ppaction://media"/>
          </p:cNvPr>
          <p:cNvPicPr>
            <a:picLocks noGrp="1" noChangeAspect="1"/>
          </p:cNvPicPr>
          <p:nvPr>
            <p:ph sz="quarter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1414462"/>
            <a:ext cx="8458200" cy="4757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349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Engaging your audience</a:t>
            </a:r>
            <a:b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2D5CB9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Vocal technique: things to watch out for</a:t>
            </a:r>
            <a:endParaRPr lang="en-US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4114800" cy="4937125"/>
          </a:xfrm>
        </p:spPr>
        <p:txBody>
          <a:bodyPr/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Uptalk</a:t>
            </a:r>
            <a:endParaRPr lang="en-US" dirty="0" smtClean="0">
              <a:ea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The sound of authority: s</a:t>
            </a:r>
            <a:r>
              <a:rPr lang="en-US" dirty="0" smtClean="0">
                <a:ea typeface="ＭＳ Ｐゴシック" charset="0"/>
              </a:rPr>
              <a:t>peak at the low end of your range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Monotone</a:t>
            </a:r>
          </a:p>
          <a:p>
            <a:r>
              <a:rPr lang="en-US" dirty="0" smtClean="0">
                <a:ea typeface="ＭＳ Ｐゴシック" charset="0"/>
              </a:rPr>
              <a:t>Like, </a:t>
            </a:r>
            <a:r>
              <a:rPr lang="en-US" dirty="0" err="1" smtClean="0">
                <a:ea typeface="ＭＳ Ｐゴシック" charset="0"/>
              </a:rPr>
              <a:t>y’know</a:t>
            </a:r>
            <a:r>
              <a:rPr lang="en-US" dirty="0" smtClean="0">
                <a:ea typeface="ＭＳ Ｐゴシック" charset="0"/>
              </a:rPr>
              <a:t>, </a:t>
            </a:r>
            <a:r>
              <a:rPr lang="en-US" dirty="0" err="1" smtClean="0">
                <a:ea typeface="ＭＳ Ｐゴシック" charset="0"/>
              </a:rPr>
              <a:t>ummmm</a:t>
            </a:r>
            <a:r>
              <a:rPr lang="en-US" dirty="0" smtClean="0">
                <a:ea typeface="ＭＳ Ｐゴシック" charset="0"/>
              </a:rPr>
              <a:t>, sort of…</a:t>
            </a:r>
            <a:endParaRPr lang="en-US" dirty="0">
              <a:ea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  <p:pic>
        <p:nvPicPr>
          <p:cNvPr id="6" name="Uptalk in Public Spea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638" r="3328"/>
          <a:stretch/>
        </p:blipFill>
        <p:spPr>
          <a:xfrm>
            <a:off x="4419600" y="1600200"/>
            <a:ext cx="4406875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6553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0078" y="2590800"/>
            <a:ext cx="35319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silence </a:t>
            </a:r>
          </a:p>
          <a:p>
            <a:pPr algn="ctr"/>
            <a:r>
              <a:rPr lang="en-US" sz="4000" dirty="0" smtClean="0"/>
              <a:t>is part of speech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7824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2D5CB9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Emulate </a:t>
            </a:r>
            <a:r>
              <a:rPr lang="en-US" dirty="0" smtClean="0">
                <a:solidFill>
                  <a:srgbClr val="2D5CB9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excellent </a:t>
            </a:r>
            <a:r>
              <a:rPr lang="en-US" dirty="0">
                <a:solidFill>
                  <a:srgbClr val="2D5CB9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 smtClean="0">
                <a:solidFill>
                  <a:srgbClr val="2D5CB9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peakers</a:t>
            </a:r>
            <a:endParaRPr lang="en-US" dirty="0">
              <a:solidFill>
                <a:srgbClr val="2D5CB9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n-US" sz="3200" i="1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Not just what they say —</a:t>
            </a:r>
          </a:p>
          <a:p>
            <a:pPr eaLnBrk="1" hangingPunct="1"/>
            <a:r>
              <a:rPr lang="en-US" sz="3200" i="1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But what they do</a:t>
            </a: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</a:rPr>
              <a:t>Today</a:t>
            </a:r>
            <a:endParaRPr lang="en-US" dirty="0">
              <a:solidFill>
                <a:srgbClr val="18579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public speaking is for, and why it’s hard</a:t>
            </a:r>
          </a:p>
          <a:p>
            <a:r>
              <a:rPr lang="en-US" dirty="0" smtClean="0"/>
              <a:t>How to engage your audience</a:t>
            </a:r>
          </a:p>
          <a:p>
            <a:pPr lvl="1"/>
            <a:r>
              <a:rPr lang="en-US" dirty="0" smtClean="0"/>
              <a:t>Physical presence and vocal techniques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Using presentation software</a:t>
            </a:r>
          </a:p>
          <a:p>
            <a:r>
              <a:rPr lang="en-US" dirty="0" smtClean="0"/>
              <a:t>Timing</a:t>
            </a:r>
          </a:p>
          <a:p>
            <a:r>
              <a:rPr lang="en-US" dirty="0" smtClean="0"/>
              <a:t>Rehearsal: the key to success</a:t>
            </a:r>
          </a:p>
          <a:p>
            <a:r>
              <a:rPr lang="en-US" dirty="0" smtClean="0"/>
              <a:t>Troubleshooting: handling difficult situations</a:t>
            </a:r>
          </a:p>
          <a:p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2000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presentation </a:t>
            </a:r>
            <a:r>
              <a:rPr lang="en-US" sz="20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software</a:t>
            </a: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Less </a:t>
            </a:r>
            <a:r>
              <a:rPr lang="en-US" sz="2800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is </a:t>
            </a: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more</a:t>
            </a:r>
            <a:endParaRPr lang="en-US" sz="2800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Text: keep </a:t>
            </a:r>
            <a:r>
              <a:rPr lang="en-US" dirty="0">
                <a:ea typeface="ＭＳ Ｐゴシック" charset="0"/>
                <a:cs typeface="ＭＳ Ｐゴシック" charset="0"/>
              </a:rPr>
              <a:t>it simple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Use images!</a:t>
            </a:r>
            <a:endParaRPr lang="en-US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Slide backgrounds: simple, bright</a:t>
            </a: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</a:rPr>
              <a:t>Today</a:t>
            </a:r>
            <a:endParaRPr lang="en-US" dirty="0">
              <a:solidFill>
                <a:srgbClr val="18579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public speaking is for, and why it’s hard</a:t>
            </a:r>
          </a:p>
          <a:p>
            <a:r>
              <a:rPr lang="en-US" dirty="0" smtClean="0"/>
              <a:t>How to engage your audience</a:t>
            </a:r>
          </a:p>
          <a:p>
            <a:pPr lvl="1"/>
            <a:r>
              <a:rPr lang="en-US" dirty="0" smtClean="0"/>
              <a:t>Physical presence and vocal techniques</a:t>
            </a:r>
          </a:p>
          <a:p>
            <a:r>
              <a:rPr lang="en-US" dirty="0" smtClean="0"/>
              <a:t>Using presentation software</a:t>
            </a:r>
          </a:p>
          <a:p>
            <a:r>
              <a:rPr lang="en-US" dirty="0" smtClean="0"/>
              <a:t>Timing</a:t>
            </a:r>
          </a:p>
          <a:p>
            <a:r>
              <a:rPr lang="en-US" dirty="0" smtClean="0"/>
              <a:t>Rehearsal: the key to success</a:t>
            </a:r>
          </a:p>
          <a:p>
            <a:r>
              <a:rPr lang="en-US" dirty="0" smtClean="0"/>
              <a:t>Troubleshooting: handling difficult situations</a:t>
            </a:r>
          </a:p>
          <a:p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416675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416675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0" name="Date Placeholder 13"/>
          <p:cNvSpPr txBox="1">
            <a:spLocks/>
          </p:cNvSpPr>
          <p:nvPr/>
        </p:nvSpPr>
        <p:spPr>
          <a:xfrm>
            <a:off x="6400800" y="6416675"/>
            <a:ext cx="2289175" cy="365125"/>
          </a:xfrm>
          <a:prstGeom prst="rect">
            <a:avLst/>
          </a:prstGeom>
        </p:spPr>
        <p:txBody>
          <a:bodyPr vert="horz" anchor="ctr"/>
          <a:lstStyle>
            <a:defPPr>
              <a:defRPr lang="en-US"/>
            </a:defPPr>
            <a:lvl1pPr algn="l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2"/>
                </a:solidFill>
                <a:latin typeface="Optima"/>
                <a:ea typeface="+mn-ea"/>
                <a:cs typeface="Optim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2898775" y="6416675"/>
            <a:ext cx="3505200" cy="365125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2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sz="1000" smtClean="0">
                <a:latin typeface="Optima"/>
                <a:cs typeface="Optima"/>
              </a:rPr>
              <a:t>Paul N. Edwards, University of Michigan </a:t>
            </a:r>
            <a:r>
              <a:rPr lang="en-US" smtClean="0"/>
              <a:t>	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8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7"/>
          <p:cNvSpPr txBox="1">
            <a:spLocks noChangeArrowheads="1"/>
          </p:cNvSpPr>
          <p:nvPr/>
        </p:nvSpPr>
        <p:spPr bwMode="auto">
          <a:xfrm>
            <a:off x="1981200" y="2667000"/>
            <a:ext cx="51387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this makes the room really dark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1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2000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presentation </a:t>
            </a:r>
            <a:r>
              <a:rPr lang="en-US" sz="20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software</a:t>
            </a: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Less </a:t>
            </a:r>
            <a:r>
              <a:rPr lang="en-US" sz="2800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is </a:t>
            </a: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more</a:t>
            </a:r>
            <a:endParaRPr lang="en-US" sz="2800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Avoid </a:t>
            </a:r>
            <a:r>
              <a:rPr lang="en-US" dirty="0">
                <a:ea typeface="ＭＳ Ｐゴシック" charset="0"/>
              </a:rPr>
              <a:t>glitzy </a:t>
            </a:r>
            <a:r>
              <a:rPr lang="en-US" dirty="0" smtClean="0">
                <a:ea typeface="ＭＳ Ｐゴシック" charset="0"/>
              </a:rPr>
              <a:t>backgrounds and special effects</a:t>
            </a:r>
            <a:endParaRPr lang="en-US" dirty="0">
              <a:ea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4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>
                <a:solidFill>
                  <a:srgbClr val="9E82E7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About Powerpoint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kumimoji="1" lang="en-US" sz="2600">
                <a:solidFill>
                  <a:schemeClr val="tx2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Less is more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kumimoji="1" lang="en-US" sz="2200">
                <a:solidFill>
                  <a:schemeClr val="tx2"/>
                </a:solidFill>
                <a:latin typeface="Century Gothic" charset="0"/>
                <a:ea typeface="ＭＳ Ｐゴシック" charset="0"/>
              </a:rPr>
              <a:t>20-30 words per text slide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kumimoji="1" lang="en-US" sz="2200">
                <a:solidFill>
                  <a:schemeClr val="tx2"/>
                </a:solidFill>
                <a:latin typeface="Century Gothic" charset="0"/>
                <a:ea typeface="ＭＳ Ｐゴシック" charset="0"/>
              </a:rPr>
              <a:t>USE images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kumimoji="1" lang="en-US" sz="2200">
                <a:solidFill>
                  <a:schemeClr val="tx2"/>
                </a:solidFill>
                <a:latin typeface="Century Gothic" charset="0"/>
                <a:ea typeface="ＭＳ Ｐゴシック" charset="0"/>
              </a:rPr>
              <a:t>USE ability to have many slides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1" lang="en-US" sz="2600">
                <a:solidFill>
                  <a:schemeClr val="tx2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Practice!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kumimoji="1" lang="en-US" sz="2200">
                <a:solidFill>
                  <a:schemeClr val="tx2"/>
                </a:solidFill>
                <a:latin typeface="Century Gothic" charset="0"/>
                <a:ea typeface="ＭＳ Ｐゴシック" charset="0"/>
              </a:rPr>
              <a:t>Don</a:t>
            </a:r>
            <a:r>
              <a:rPr kumimoji="1" lang="ja-JP" altLang="en-US" sz="2200">
                <a:solidFill>
                  <a:schemeClr val="tx2"/>
                </a:solidFill>
                <a:latin typeface="Century Gothic" charset="0"/>
                <a:ea typeface="ＭＳ Ｐゴシック" charset="0"/>
              </a:rPr>
              <a:t>’</a:t>
            </a:r>
            <a:r>
              <a:rPr kumimoji="1" lang="en-US" sz="2200">
                <a:solidFill>
                  <a:schemeClr val="tx2"/>
                </a:solidFill>
                <a:latin typeface="Century Gothic" charset="0"/>
                <a:ea typeface="ＭＳ Ｐゴシック" charset="0"/>
              </a:rPr>
              <a:t>t watch screen -- use your laptop or notes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1" lang="en-US" sz="2600">
                <a:solidFill>
                  <a:schemeClr val="tx2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Slide backgrounds: simple, bright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1" lang="en-US" sz="2600">
                <a:solidFill>
                  <a:schemeClr val="tx2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Backup, backup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1" lang="en-US">
                <a:solidFill>
                  <a:schemeClr val="bg2"/>
                </a:solidFill>
              </a:rPr>
              <a:t>About Powerpoint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s"/>
              <a:defRPr/>
            </a:pPr>
            <a:r>
              <a:rPr kumimoji="1" lang="en-US" sz="2400" dirty="0">
                <a:solidFill>
                  <a:srgbClr val="404040"/>
                </a:solidFill>
              </a:rPr>
              <a:t>Less is more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s"/>
              <a:defRPr/>
            </a:pPr>
            <a:r>
              <a:rPr kumimoji="1" lang="en-US" sz="2000" dirty="0">
                <a:solidFill>
                  <a:srgbClr val="404040"/>
                </a:solidFill>
              </a:rPr>
              <a:t>20-30 words per text slide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s"/>
              <a:defRPr/>
            </a:pPr>
            <a:r>
              <a:rPr kumimoji="1" lang="en-US" sz="2000" dirty="0">
                <a:solidFill>
                  <a:srgbClr val="404040"/>
                </a:solidFill>
              </a:rPr>
              <a:t>USE images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s"/>
              <a:defRPr/>
            </a:pPr>
            <a:r>
              <a:rPr kumimoji="1" lang="en-US" sz="2000" dirty="0">
                <a:solidFill>
                  <a:srgbClr val="404040"/>
                </a:solidFill>
              </a:rPr>
              <a:t>USE ability to have many slides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s"/>
              <a:defRPr/>
            </a:pPr>
            <a:r>
              <a:rPr kumimoji="1" lang="en-US" sz="2400" dirty="0">
                <a:solidFill>
                  <a:srgbClr val="404040"/>
                </a:solidFill>
              </a:rPr>
              <a:t>Practice!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s"/>
              <a:defRPr/>
            </a:pPr>
            <a:r>
              <a:rPr kumimoji="1" lang="en-US" sz="2000" dirty="0">
                <a:solidFill>
                  <a:srgbClr val="404040"/>
                </a:solidFill>
              </a:rPr>
              <a:t>Don’t watch screen -- use your laptop or notes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s"/>
              <a:defRPr/>
            </a:pPr>
            <a:r>
              <a:rPr kumimoji="1" lang="en-US" sz="2400" dirty="0">
                <a:solidFill>
                  <a:srgbClr val="404040"/>
                </a:solidFill>
              </a:rPr>
              <a:t>Slide backgrounds: simple, </a:t>
            </a:r>
            <a:r>
              <a:rPr kumimoji="1" lang="en-US" sz="2400" dirty="0" smtClean="0">
                <a:solidFill>
                  <a:srgbClr val="404040"/>
                </a:solidFill>
              </a:rPr>
              <a:t>bright</a:t>
            </a:r>
            <a:endParaRPr kumimoji="1" lang="en-US" sz="24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20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20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20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2000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2000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presentation </a:t>
            </a:r>
            <a:r>
              <a:rPr lang="en-US" sz="20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software</a:t>
            </a: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Less </a:t>
            </a:r>
            <a:r>
              <a:rPr lang="en-US" sz="2800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is </a:t>
            </a: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more</a:t>
            </a:r>
            <a:endParaRPr lang="en-US" sz="2800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Too much complexity makes slides hard to interpret</a:t>
            </a:r>
            <a:endParaRPr lang="en-US" dirty="0">
              <a:ea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4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3200" baseline="-25000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 calculated using Fick</a:t>
            </a:r>
            <a:r>
              <a:rPr lang="ja-JP" altLang="en-US" sz="32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>
                <a:latin typeface="Arial" charset="0"/>
                <a:ea typeface="ＭＳ Ｐゴシック" charset="0"/>
                <a:cs typeface="ＭＳ Ｐゴシック" charset="0"/>
              </a:rPr>
              <a:t>s 1</a:t>
            </a:r>
            <a:r>
              <a:rPr lang="en-US" altLang="ja-JP" sz="3200" baseline="30000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altLang="ja-JP" sz="3200">
                <a:latin typeface="Arial" charset="0"/>
                <a:ea typeface="ＭＳ Ｐゴシック" charset="0"/>
                <a:cs typeface="ＭＳ Ｐゴシック" charset="0"/>
              </a:rPr>
              <a:t> law of diffusion using Moldrup et al. 1999 model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4" name="Freeform 3"/>
          <p:cNvSpPr>
            <a:spLocks/>
          </p:cNvSpPr>
          <p:nvPr/>
        </p:nvSpPr>
        <p:spPr bwMode="auto">
          <a:xfrm>
            <a:off x="6591300" y="2879725"/>
            <a:ext cx="660400" cy="547688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Freeform 4"/>
          <p:cNvSpPr>
            <a:spLocks/>
          </p:cNvSpPr>
          <p:nvPr/>
        </p:nvSpPr>
        <p:spPr bwMode="auto">
          <a:xfrm>
            <a:off x="7162800" y="2894013"/>
            <a:ext cx="682625" cy="701675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Freeform 5"/>
          <p:cNvSpPr>
            <a:spLocks/>
          </p:cNvSpPr>
          <p:nvPr/>
        </p:nvSpPr>
        <p:spPr bwMode="auto">
          <a:xfrm>
            <a:off x="5867400" y="3124200"/>
            <a:ext cx="682625" cy="701675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Freeform 6"/>
          <p:cNvSpPr>
            <a:spLocks/>
          </p:cNvSpPr>
          <p:nvPr/>
        </p:nvSpPr>
        <p:spPr bwMode="auto">
          <a:xfrm>
            <a:off x="5943600" y="1751013"/>
            <a:ext cx="660400" cy="547687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Freeform 7"/>
          <p:cNvSpPr>
            <a:spLocks/>
          </p:cNvSpPr>
          <p:nvPr/>
        </p:nvSpPr>
        <p:spPr bwMode="auto">
          <a:xfrm>
            <a:off x="6731000" y="4795838"/>
            <a:ext cx="603250" cy="608012"/>
          </a:xfrm>
          <a:custGeom>
            <a:avLst/>
            <a:gdLst>
              <a:gd name="T0" fmla="*/ 2147483647 w 363"/>
              <a:gd name="T1" fmla="*/ 2147483647 h 385"/>
              <a:gd name="T2" fmla="*/ 2147483647 w 363"/>
              <a:gd name="T3" fmla="*/ 2147483647 h 385"/>
              <a:gd name="T4" fmla="*/ 2147483647 w 363"/>
              <a:gd name="T5" fmla="*/ 2147483647 h 385"/>
              <a:gd name="T6" fmla="*/ 2147483647 w 363"/>
              <a:gd name="T7" fmla="*/ 2147483647 h 385"/>
              <a:gd name="T8" fmla="*/ 2147483647 w 363"/>
              <a:gd name="T9" fmla="*/ 2147483647 h 385"/>
              <a:gd name="T10" fmla="*/ 2147483647 w 363"/>
              <a:gd name="T11" fmla="*/ 2147483647 h 385"/>
              <a:gd name="T12" fmla="*/ 2147483647 w 363"/>
              <a:gd name="T13" fmla="*/ 2147483647 h 385"/>
              <a:gd name="T14" fmla="*/ 2147483647 w 363"/>
              <a:gd name="T15" fmla="*/ 2147483647 h 385"/>
              <a:gd name="T16" fmla="*/ 2147483647 w 363"/>
              <a:gd name="T17" fmla="*/ 2147483647 h 385"/>
              <a:gd name="T18" fmla="*/ 2147483647 w 363"/>
              <a:gd name="T19" fmla="*/ 2147483647 h 385"/>
              <a:gd name="T20" fmla="*/ 2147483647 w 363"/>
              <a:gd name="T21" fmla="*/ 2147483647 h 385"/>
              <a:gd name="T22" fmla="*/ 2147483647 w 363"/>
              <a:gd name="T23" fmla="*/ 2147483647 h 385"/>
              <a:gd name="T24" fmla="*/ 2147483647 w 363"/>
              <a:gd name="T25" fmla="*/ 2147483647 h 385"/>
              <a:gd name="T26" fmla="*/ 2147483647 w 363"/>
              <a:gd name="T27" fmla="*/ 2147483647 h 385"/>
              <a:gd name="T28" fmla="*/ 2147483647 w 363"/>
              <a:gd name="T29" fmla="*/ 2147483647 h 385"/>
              <a:gd name="T30" fmla="*/ 2147483647 w 363"/>
              <a:gd name="T31" fmla="*/ 2147483647 h 385"/>
              <a:gd name="T32" fmla="*/ 2147483647 w 363"/>
              <a:gd name="T33" fmla="*/ 2147483647 h 385"/>
              <a:gd name="T34" fmla="*/ 2147483647 w 363"/>
              <a:gd name="T35" fmla="*/ 2147483647 h 38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63"/>
              <a:gd name="T55" fmla="*/ 0 h 385"/>
              <a:gd name="T56" fmla="*/ 363 w 363"/>
              <a:gd name="T57" fmla="*/ 385 h 38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63" h="385">
                <a:moveTo>
                  <a:pt x="1" y="209"/>
                </a:moveTo>
                <a:cubicBezTo>
                  <a:pt x="3" y="188"/>
                  <a:pt x="0" y="166"/>
                  <a:pt x="9" y="148"/>
                </a:cubicBezTo>
                <a:cubicBezTo>
                  <a:pt x="12" y="140"/>
                  <a:pt x="25" y="145"/>
                  <a:pt x="32" y="141"/>
                </a:cubicBezTo>
                <a:cubicBezTo>
                  <a:pt x="84" y="99"/>
                  <a:pt x="9" y="131"/>
                  <a:pt x="70" y="110"/>
                </a:cubicBezTo>
                <a:cubicBezTo>
                  <a:pt x="105" y="74"/>
                  <a:pt x="84" y="92"/>
                  <a:pt x="138" y="57"/>
                </a:cubicBezTo>
                <a:cubicBezTo>
                  <a:pt x="145" y="51"/>
                  <a:pt x="161" y="42"/>
                  <a:pt x="161" y="42"/>
                </a:cubicBezTo>
                <a:cubicBezTo>
                  <a:pt x="175" y="0"/>
                  <a:pt x="188" y="4"/>
                  <a:pt x="222" y="26"/>
                </a:cubicBezTo>
                <a:cubicBezTo>
                  <a:pt x="219" y="41"/>
                  <a:pt x="218" y="56"/>
                  <a:pt x="215" y="72"/>
                </a:cubicBezTo>
                <a:cubicBezTo>
                  <a:pt x="211" y="87"/>
                  <a:pt x="199" y="118"/>
                  <a:pt x="199" y="118"/>
                </a:cubicBezTo>
                <a:cubicBezTo>
                  <a:pt x="239" y="156"/>
                  <a:pt x="286" y="161"/>
                  <a:pt x="337" y="179"/>
                </a:cubicBezTo>
                <a:cubicBezTo>
                  <a:pt x="363" y="219"/>
                  <a:pt x="355" y="197"/>
                  <a:pt x="344" y="270"/>
                </a:cubicBezTo>
                <a:cubicBezTo>
                  <a:pt x="340" y="293"/>
                  <a:pt x="342" y="328"/>
                  <a:pt x="321" y="339"/>
                </a:cubicBezTo>
                <a:cubicBezTo>
                  <a:pt x="261" y="368"/>
                  <a:pt x="196" y="375"/>
                  <a:pt x="131" y="384"/>
                </a:cubicBezTo>
                <a:cubicBezTo>
                  <a:pt x="82" y="372"/>
                  <a:pt x="105" y="385"/>
                  <a:pt x="70" y="331"/>
                </a:cubicBezTo>
                <a:cubicBezTo>
                  <a:pt x="59" y="315"/>
                  <a:pt x="39" y="285"/>
                  <a:pt x="39" y="285"/>
                </a:cubicBezTo>
                <a:cubicBezTo>
                  <a:pt x="36" y="277"/>
                  <a:pt x="35" y="269"/>
                  <a:pt x="32" y="263"/>
                </a:cubicBezTo>
                <a:cubicBezTo>
                  <a:pt x="28" y="256"/>
                  <a:pt x="20" y="253"/>
                  <a:pt x="17" y="247"/>
                </a:cubicBezTo>
                <a:cubicBezTo>
                  <a:pt x="0" y="213"/>
                  <a:pt x="1" y="184"/>
                  <a:pt x="1" y="209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Freeform 8"/>
          <p:cNvSpPr>
            <a:spLocks/>
          </p:cNvSpPr>
          <p:nvPr/>
        </p:nvSpPr>
        <p:spPr bwMode="auto">
          <a:xfrm>
            <a:off x="6053138" y="5318125"/>
            <a:ext cx="690562" cy="544513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Freeform 9"/>
          <p:cNvSpPr>
            <a:spLocks/>
          </p:cNvSpPr>
          <p:nvPr/>
        </p:nvSpPr>
        <p:spPr bwMode="auto">
          <a:xfrm>
            <a:off x="5791200" y="4572000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Freeform 10"/>
          <p:cNvSpPr>
            <a:spLocks/>
          </p:cNvSpPr>
          <p:nvPr/>
        </p:nvSpPr>
        <p:spPr bwMode="auto">
          <a:xfrm>
            <a:off x="5181600" y="4648200"/>
            <a:ext cx="531813" cy="611188"/>
          </a:xfrm>
          <a:custGeom>
            <a:avLst/>
            <a:gdLst>
              <a:gd name="T0" fmla="*/ 2147483647 w 320"/>
              <a:gd name="T1" fmla="*/ 2147483647 h 387"/>
              <a:gd name="T2" fmla="*/ 2147483647 w 320"/>
              <a:gd name="T3" fmla="*/ 2147483647 h 387"/>
              <a:gd name="T4" fmla="*/ 2147483647 w 320"/>
              <a:gd name="T5" fmla="*/ 2147483647 h 387"/>
              <a:gd name="T6" fmla="*/ 2147483647 w 320"/>
              <a:gd name="T7" fmla="*/ 0 h 387"/>
              <a:gd name="T8" fmla="*/ 2147483647 w 320"/>
              <a:gd name="T9" fmla="*/ 2147483647 h 387"/>
              <a:gd name="T10" fmla="*/ 2147483647 w 320"/>
              <a:gd name="T11" fmla="*/ 2147483647 h 387"/>
              <a:gd name="T12" fmla="*/ 2147483647 w 320"/>
              <a:gd name="T13" fmla="*/ 2147483647 h 387"/>
              <a:gd name="T14" fmla="*/ 2147483647 w 320"/>
              <a:gd name="T15" fmla="*/ 2147483647 h 387"/>
              <a:gd name="T16" fmla="*/ 2147483647 w 320"/>
              <a:gd name="T17" fmla="*/ 2147483647 h 387"/>
              <a:gd name="T18" fmla="*/ 2147483647 w 320"/>
              <a:gd name="T19" fmla="*/ 2147483647 h 387"/>
              <a:gd name="T20" fmla="*/ 2147483647 w 320"/>
              <a:gd name="T21" fmla="*/ 2147483647 h 387"/>
              <a:gd name="T22" fmla="*/ 2147483647 w 320"/>
              <a:gd name="T23" fmla="*/ 2147483647 h 3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0"/>
              <a:gd name="T37" fmla="*/ 0 h 387"/>
              <a:gd name="T38" fmla="*/ 320 w 320"/>
              <a:gd name="T39" fmla="*/ 387 h 3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0" h="387">
                <a:moveTo>
                  <a:pt x="38" y="267"/>
                </a:moveTo>
                <a:cubicBezTo>
                  <a:pt x="19" y="163"/>
                  <a:pt x="0" y="101"/>
                  <a:pt x="99" y="54"/>
                </a:cubicBezTo>
                <a:cubicBezTo>
                  <a:pt x="112" y="40"/>
                  <a:pt x="125" y="24"/>
                  <a:pt x="144" y="16"/>
                </a:cubicBezTo>
                <a:cubicBezTo>
                  <a:pt x="158" y="9"/>
                  <a:pt x="190" y="0"/>
                  <a:pt x="190" y="0"/>
                </a:cubicBezTo>
                <a:cubicBezTo>
                  <a:pt x="243" y="8"/>
                  <a:pt x="242" y="5"/>
                  <a:pt x="274" y="39"/>
                </a:cubicBezTo>
                <a:cubicBezTo>
                  <a:pt x="288" y="80"/>
                  <a:pt x="289" y="106"/>
                  <a:pt x="297" y="153"/>
                </a:cubicBezTo>
                <a:cubicBezTo>
                  <a:pt x="300" y="176"/>
                  <a:pt x="320" y="221"/>
                  <a:pt x="320" y="221"/>
                </a:cubicBezTo>
                <a:cubicBezTo>
                  <a:pt x="317" y="241"/>
                  <a:pt x="317" y="262"/>
                  <a:pt x="312" y="282"/>
                </a:cubicBezTo>
                <a:cubicBezTo>
                  <a:pt x="309" y="289"/>
                  <a:pt x="302" y="293"/>
                  <a:pt x="297" y="298"/>
                </a:cubicBezTo>
                <a:cubicBezTo>
                  <a:pt x="271" y="317"/>
                  <a:pt x="222" y="356"/>
                  <a:pt x="190" y="366"/>
                </a:cubicBezTo>
                <a:cubicBezTo>
                  <a:pt x="99" y="361"/>
                  <a:pt x="43" y="387"/>
                  <a:pt x="15" y="305"/>
                </a:cubicBezTo>
                <a:cubicBezTo>
                  <a:pt x="41" y="278"/>
                  <a:pt x="38" y="292"/>
                  <a:pt x="38" y="267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Freeform 11"/>
          <p:cNvSpPr>
            <a:spLocks/>
          </p:cNvSpPr>
          <p:nvPr/>
        </p:nvSpPr>
        <p:spPr bwMode="auto">
          <a:xfrm>
            <a:off x="6623050" y="5332413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Freeform 12"/>
          <p:cNvSpPr>
            <a:spLocks/>
          </p:cNvSpPr>
          <p:nvPr/>
        </p:nvSpPr>
        <p:spPr bwMode="auto">
          <a:xfrm>
            <a:off x="5327650" y="5637213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Freeform 13"/>
          <p:cNvSpPr>
            <a:spLocks/>
          </p:cNvSpPr>
          <p:nvPr/>
        </p:nvSpPr>
        <p:spPr bwMode="auto">
          <a:xfrm>
            <a:off x="5257800" y="4114800"/>
            <a:ext cx="690563" cy="544513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5" name="Freeform 14"/>
          <p:cNvSpPr>
            <a:spLocks/>
          </p:cNvSpPr>
          <p:nvPr/>
        </p:nvSpPr>
        <p:spPr bwMode="auto">
          <a:xfrm>
            <a:off x="6048375" y="5027613"/>
            <a:ext cx="673100" cy="523875"/>
          </a:xfrm>
          <a:custGeom>
            <a:avLst/>
            <a:gdLst>
              <a:gd name="T0" fmla="*/ 0 w 424"/>
              <a:gd name="T1" fmla="*/ 2147483647 h 330"/>
              <a:gd name="T2" fmla="*/ 2147483647 w 424"/>
              <a:gd name="T3" fmla="*/ 2147483647 h 330"/>
              <a:gd name="T4" fmla="*/ 2147483647 w 424"/>
              <a:gd name="T5" fmla="*/ 2147483647 h 330"/>
              <a:gd name="T6" fmla="*/ 2147483647 w 424"/>
              <a:gd name="T7" fmla="*/ 2147483647 h 330"/>
              <a:gd name="T8" fmla="*/ 2147483647 w 424"/>
              <a:gd name="T9" fmla="*/ 2147483647 h 330"/>
              <a:gd name="T10" fmla="*/ 2147483647 w 424"/>
              <a:gd name="T11" fmla="*/ 2147483647 h 330"/>
              <a:gd name="T12" fmla="*/ 2147483647 w 424"/>
              <a:gd name="T13" fmla="*/ 2147483647 h 330"/>
              <a:gd name="T14" fmla="*/ 2147483647 w 424"/>
              <a:gd name="T15" fmla="*/ 2147483647 h 330"/>
              <a:gd name="T16" fmla="*/ 2147483647 w 424"/>
              <a:gd name="T17" fmla="*/ 2147483647 h 330"/>
              <a:gd name="T18" fmla="*/ 2147483647 w 424"/>
              <a:gd name="T19" fmla="*/ 2147483647 h 330"/>
              <a:gd name="T20" fmla="*/ 2147483647 w 424"/>
              <a:gd name="T21" fmla="*/ 2147483647 h 330"/>
              <a:gd name="T22" fmla="*/ 2147483647 w 424"/>
              <a:gd name="T23" fmla="*/ 2147483647 h 330"/>
              <a:gd name="T24" fmla="*/ 2147483647 w 424"/>
              <a:gd name="T25" fmla="*/ 2147483647 h 330"/>
              <a:gd name="T26" fmla="*/ 2147483647 w 424"/>
              <a:gd name="T27" fmla="*/ 2147483647 h 330"/>
              <a:gd name="T28" fmla="*/ 2147483647 w 424"/>
              <a:gd name="T29" fmla="*/ 2147483647 h 330"/>
              <a:gd name="T30" fmla="*/ 2147483647 w 424"/>
              <a:gd name="T31" fmla="*/ 2147483647 h 330"/>
              <a:gd name="T32" fmla="*/ 2147483647 w 424"/>
              <a:gd name="T33" fmla="*/ 2147483647 h 330"/>
              <a:gd name="T34" fmla="*/ 2147483647 w 424"/>
              <a:gd name="T35" fmla="*/ 2147483647 h 330"/>
              <a:gd name="T36" fmla="*/ 2147483647 w 424"/>
              <a:gd name="T37" fmla="*/ 2147483647 h 330"/>
              <a:gd name="T38" fmla="*/ 0 w 424"/>
              <a:gd name="T39" fmla="*/ 2147483647 h 3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24"/>
              <a:gd name="T61" fmla="*/ 0 h 330"/>
              <a:gd name="T62" fmla="*/ 424 w 424"/>
              <a:gd name="T63" fmla="*/ 330 h 33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24" h="330">
                <a:moveTo>
                  <a:pt x="0" y="163"/>
                </a:moveTo>
                <a:cubicBezTo>
                  <a:pt x="49" y="178"/>
                  <a:pt x="103" y="150"/>
                  <a:pt x="152" y="140"/>
                </a:cubicBezTo>
                <a:cubicBezTo>
                  <a:pt x="159" y="142"/>
                  <a:pt x="169" y="141"/>
                  <a:pt x="175" y="147"/>
                </a:cubicBezTo>
                <a:cubicBezTo>
                  <a:pt x="211" y="183"/>
                  <a:pt x="120" y="183"/>
                  <a:pt x="114" y="185"/>
                </a:cubicBezTo>
                <a:cubicBezTo>
                  <a:pt x="108" y="186"/>
                  <a:pt x="59" y="200"/>
                  <a:pt x="68" y="216"/>
                </a:cubicBezTo>
                <a:cubicBezTo>
                  <a:pt x="73" y="225"/>
                  <a:pt x="88" y="211"/>
                  <a:pt x="99" y="208"/>
                </a:cubicBezTo>
                <a:cubicBezTo>
                  <a:pt x="114" y="203"/>
                  <a:pt x="144" y="193"/>
                  <a:pt x="144" y="193"/>
                </a:cubicBezTo>
                <a:cubicBezTo>
                  <a:pt x="184" y="200"/>
                  <a:pt x="219" y="211"/>
                  <a:pt x="259" y="223"/>
                </a:cubicBezTo>
                <a:cubicBezTo>
                  <a:pt x="302" y="269"/>
                  <a:pt x="246" y="204"/>
                  <a:pt x="281" y="262"/>
                </a:cubicBezTo>
                <a:cubicBezTo>
                  <a:pt x="287" y="272"/>
                  <a:pt x="311" y="286"/>
                  <a:pt x="320" y="292"/>
                </a:cubicBezTo>
                <a:cubicBezTo>
                  <a:pt x="325" y="299"/>
                  <a:pt x="327" y="310"/>
                  <a:pt x="335" y="315"/>
                </a:cubicBezTo>
                <a:cubicBezTo>
                  <a:pt x="348" y="323"/>
                  <a:pt x="380" y="330"/>
                  <a:pt x="380" y="330"/>
                </a:cubicBezTo>
                <a:cubicBezTo>
                  <a:pt x="424" y="288"/>
                  <a:pt x="408" y="182"/>
                  <a:pt x="411" y="140"/>
                </a:cubicBezTo>
                <a:cubicBezTo>
                  <a:pt x="390" y="80"/>
                  <a:pt x="386" y="24"/>
                  <a:pt x="320" y="3"/>
                </a:cubicBezTo>
                <a:cubicBezTo>
                  <a:pt x="304" y="5"/>
                  <a:pt x="285" y="0"/>
                  <a:pt x="274" y="10"/>
                </a:cubicBezTo>
                <a:cubicBezTo>
                  <a:pt x="257" y="23"/>
                  <a:pt x="266" y="55"/>
                  <a:pt x="251" y="71"/>
                </a:cubicBezTo>
                <a:cubicBezTo>
                  <a:pt x="228" y="93"/>
                  <a:pt x="206" y="89"/>
                  <a:pt x="175" y="94"/>
                </a:cubicBezTo>
                <a:cubicBezTo>
                  <a:pt x="167" y="96"/>
                  <a:pt x="158" y="96"/>
                  <a:pt x="152" y="102"/>
                </a:cubicBezTo>
                <a:cubicBezTo>
                  <a:pt x="127" y="121"/>
                  <a:pt x="129" y="147"/>
                  <a:pt x="91" y="147"/>
                </a:cubicBezTo>
                <a:lnTo>
                  <a:pt x="0" y="163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6" name="Freeform 15"/>
          <p:cNvSpPr>
            <a:spLocks/>
          </p:cNvSpPr>
          <p:nvPr/>
        </p:nvSpPr>
        <p:spPr bwMode="auto">
          <a:xfrm>
            <a:off x="5943600" y="2262188"/>
            <a:ext cx="609600" cy="1112837"/>
          </a:xfrm>
          <a:custGeom>
            <a:avLst/>
            <a:gdLst>
              <a:gd name="T0" fmla="*/ 2147483647 w 384"/>
              <a:gd name="T1" fmla="*/ 2147483647 h 701"/>
              <a:gd name="T2" fmla="*/ 2147483647 w 384"/>
              <a:gd name="T3" fmla="*/ 2147483647 h 701"/>
              <a:gd name="T4" fmla="*/ 2147483647 w 384"/>
              <a:gd name="T5" fmla="*/ 2147483647 h 701"/>
              <a:gd name="T6" fmla="*/ 2147483647 w 384"/>
              <a:gd name="T7" fmla="*/ 2147483647 h 701"/>
              <a:gd name="T8" fmla="*/ 2147483647 w 384"/>
              <a:gd name="T9" fmla="*/ 2147483647 h 701"/>
              <a:gd name="T10" fmla="*/ 2147483647 w 384"/>
              <a:gd name="T11" fmla="*/ 2147483647 h 701"/>
              <a:gd name="T12" fmla="*/ 2147483647 w 384"/>
              <a:gd name="T13" fmla="*/ 2147483647 h 701"/>
              <a:gd name="T14" fmla="*/ 2147483647 w 384"/>
              <a:gd name="T15" fmla="*/ 2147483647 h 701"/>
              <a:gd name="T16" fmla="*/ 2147483647 w 384"/>
              <a:gd name="T17" fmla="*/ 2147483647 h 701"/>
              <a:gd name="T18" fmla="*/ 2147483647 w 384"/>
              <a:gd name="T19" fmla="*/ 2147483647 h 701"/>
              <a:gd name="T20" fmla="*/ 2147483647 w 384"/>
              <a:gd name="T21" fmla="*/ 2147483647 h 701"/>
              <a:gd name="T22" fmla="*/ 2147483647 w 384"/>
              <a:gd name="T23" fmla="*/ 2147483647 h 701"/>
              <a:gd name="T24" fmla="*/ 2147483647 w 384"/>
              <a:gd name="T25" fmla="*/ 2147483647 h 701"/>
              <a:gd name="T26" fmla="*/ 2147483647 w 384"/>
              <a:gd name="T27" fmla="*/ 2147483647 h 701"/>
              <a:gd name="T28" fmla="*/ 2147483647 w 384"/>
              <a:gd name="T29" fmla="*/ 2147483647 h 701"/>
              <a:gd name="T30" fmla="*/ 2147483647 w 384"/>
              <a:gd name="T31" fmla="*/ 2147483647 h 701"/>
              <a:gd name="T32" fmla="*/ 2147483647 w 384"/>
              <a:gd name="T33" fmla="*/ 2147483647 h 701"/>
              <a:gd name="T34" fmla="*/ 2147483647 w 384"/>
              <a:gd name="T35" fmla="*/ 2147483647 h 701"/>
              <a:gd name="T36" fmla="*/ 2147483647 w 384"/>
              <a:gd name="T37" fmla="*/ 2147483647 h 701"/>
              <a:gd name="T38" fmla="*/ 2147483647 w 384"/>
              <a:gd name="T39" fmla="*/ 2147483647 h 701"/>
              <a:gd name="T40" fmla="*/ 2147483647 w 384"/>
              <a:gd name="T41" fmla="*/ 2147483647 h 701"/>
              <a:gd name="T42" fmla="*/ 2147483647 w 384"/>
              <a:gd name="T43" fmla="*/ 2147483647 h 701"/>
              <a:gd name="T44" fmla="*/ 2147483647 w 384"/>
              <a:gd name="T45" fmla="*/ 2147483647 h 701"/>
              <a:gd name="T46" fmla="*/ 2147483647 w 384"/>
              <a:gd name="T47" fmla="*/ 2147483647 h 701"/>
              <a:gd name="T48" fmla="*/ 2147483647 w 384"/>
              <a:gd name="T49" fmla="*/ 2147483647 h 701"/>
              <a:gd name="T50" fmla="*/ 2147483647 w 384"/>
              <a:gd name="T51" fmla="*/ 2147483647 h 701"/>
              <a:gd name="T52" fmla="*/ 2147483647 w 384"/>
              <a:gd name="T53" fmla="*/ 2147483647 h 701"/>
              <a:gd name="T54" fmla="*/ 2147483647 w 384"/>
              <a:gd name="T55" fmla="*/ 2147483647 h 701"/>
              <a:gd name="T56" fmla="*/ 2147483647 w 384"/>
              <a:gd name="T57" fmla="*/ 2147483647 h 70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"/>
              <a:gd name="T88" fmla="*/ 0 h 701"/>
              <a:gd name="T89" fmla="*/ 384 w 384"/>
              <a:gd name="T90" fmla="*/ 701 h 70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" h="701">
                <a:moveTo>
                  <a:pt x="58" y="15"/>
                </a:moveTo>
                <a:cubicBezTo>
                  <a:pt x="63" y="22"/>
                  <a:pt x="66" y="31"/>
                  <a:pt x="73" y="38"/>
                </a:cubicBezTo>
                <a:cubicBezTo>
                  <a:pt x="79" y="44"/>
                  <a:pt x="90" y="45"/>
                  <a:pt x="96" y="53"/>
                </a:cubicBezTo>
                <a:cubicBezTo>
                  <a:pt x="103" y="62"/>
                  <a:pt x="104" y="89"/>
                  <a:pt x="111" y="99"/>
                </a:cubicBezTo>
                <a:cubicBezTo>
                  <a:pt x="135" y="136"/>
                  <a:pt x="183" y="183"/>
                  <a:pt x="226" y="198"/>
                </a:cubicBezTo>
                <a:cubicBezTo>
                  <a:pt x="228" y="205"/>
                  <a:pt x="229" y="213"/>
                  <a:pt x="233" y="221"/>
                </a:cubicBezTo>
                <a:cubicBezTo>
                  <a:pt x="236" y="229"/>
                  <a:pt x="248" y="234"/>
                  <a:pt x="248" y="244"/>
                </a:cubicBezTo>
                <a:cubicBezTo>
                  <a:pt x="248" y="259"/>
                  <a:pt x="233" y="289"/>
                  <a:pt x="233" y="289"/>
                </a:cubicBezTo>
                <a:cubicBezTo>
                  <a:pt x="230" y="305"/>
                  <a:pt x="228" y="340"/>
                  <a:pt x="218" y="358"/>
                </a:cubicBezTo>
                <a:cubicBezTo>
                  <a:pt x="208" y="374"/>
                  <a:pt x="187" y="404"/>
                  <a:pt x="187" y="404"/>
                </a:cubicBezTo>
                <a:cubicBezTo>
                  <a:pt x="169" y="455"/>
                  <a:pt x="182" y="437"/>
                  <a:pt x="157" y="465"/>
                </a:cubicBezTo>
                <a:cubicBezTo>
                  <a:pt x="137" y="519"/>
                  <a:pt x="116" y="553"/>
                  <a:pt x="58" y="571"/>
                </a:cubicBezTo>
                <a:cubicBezTo>
                  <a:pt x="49" y="584"/>
                  <a:pt x="35" y="595"/>
                  <a:pt x="27" y="609"/>
                </a:cubicBezTo>
                <a:cubicBezTo>
                  <a:pt x="22" y="615"/>
                  <a:pt x="23" y="624"/>
                  <a:pt x="20" y="632"/>
                </a:cubicBezTo>
                <a:cubicBezTo>
                  <a:pt x="16" y="640"/>
                  <a:pt x="10" y="647"/>
                  <a:pt x="5" y="655"/>
                </a:cubicBezTo>
                <a:cubicBezTo>
                  <a:pt x="7" y="667"/>
                  <a:pt x="0" y="687"/>
                  <a:pt x="12" y="693"/>
                </a:cubicBezTo>
                <a:cubicBezTo>
                  <a:pt x="28" y="701"/>
                  <a:pt x="49" y="692"/>
                  <a:pt x="66" y="685"/>
                </a:cubicBezTo>
                <a:cubicBezTo>
                  <a:pt x="80" y="678"/>
                  <a:pt x="82" y="655"/>
                  <a:pt x="96" y="647"/>
                </a:cubicBezTo>
                <a:cubicBezTo>
                  <a:pt x="109" y="638"/>
                  <a:pt x="127" y="639"/>
                  <a:pt x="142" y="632"/>
                </a:cubicBezTo>
                <a:cubicBezTo>
                  <a:pt x="204" y="600"/>
                  <a:pt x="128" y="630"/>
                  <a:pt x="187" y="609"/>
                </a:cubicBezTo>
                <a:cubicBezTo>
                  <a:pt x="240" y="627"/>
                  <a:pt x="217" y="630"/>
                  <a:pt x="256" y="617"/>
                </a:cubicBezTo>
                <a:cubicBezTo>
                  <a:pt x="278" y="594"/>
                  <a:pt x="290" y="573"/>
                  <a:pt x="317" y="556"/>
                </a:cubicBezTo>
                <a:cubicBezTo>
                  <a:pt x="384" y="570"/>
                  <a:pt x="364" y="544"/>
                  <a:pt x="355" y="480"/>
                </a:cubicBezTo>
                <a:cubicBezTo>
                  <a:pt x="350" y="451"/>
                  <a:pt x="345" y="371"/>
                  <a:pt x="325" y="335"/>
                </a:cubicBezTo>
                <a:cubicBezTo>
                  <a:pt x="278" y="250"/>
                  <a:pt x="304" y="320"/>
                  <a:pt x="286" y="266"/>
                </a:cubicBezTo>
                <a:cubicBezTo>
                  <a:pt x="280" y="188"/>
                  <a:pt x="269" y="146"/>
                  <a:pt x="248" y="76"/>
                </a:cubicBezTo>
                <a:cubicBezTo>
                  <a:pt x="245" y="68"/>
                  <a:pt x="246" y="58"/>
                  <a:pt x="241" y="53"/>
                </a:cubicBezTo>
                <a:cubicBezTo>
                  <a:pt x="231" y="43"/>
                  <a:pt x="157" y="26"/>
                  <a:pt x="142" y="23"/>
                </a:cubicBezTo>
                <a:cubicBezTo>
                  <a:pt x="125" y="19"/>
                  <a:pt x="72" y="0"/>
                  <a:pt x="58" y="15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7" name="Freeform 16"/>
          <p:cNvSpPr>
            <a:spLocks/>
          </p:cNvSpPr>
          <p:nvPr/>
        </p:nvSpPr>
        <p:spPr bwMode="auto">
          <a:xfrm>
            <a:off x="5638800" y="5334000"/>
            <a:ext cx="762000" cy="685800"/>
          </a:xfrm>
          <a:custGeom>
            <a:avLst/>
            <a:gdLst>
              <a:gd name="T0" fmla="*/ 0 w 396"/>
              <a:gd name="T1" fmla="*/ 0 h 374"/>
              <a:gd name="T2" fmla="*/ 2147483647 w 396"/>
              <a:gd name="T3" fmla="*/ 2147483647 h 374"/>
              <a:gd name="T4" fmla="*/ 2147483647 w 396"/>
              <a:gd name="T5" fmla="*/ 2147483647 h 374"/>
              <a:gd name="T6" fmla="*/ 2147483647 w 396"/>
              <a:gd name="T7" fmla="*/ 2147483647 h 374"/>
              <a:gd name="T8" fmla="*/ 2147483647 w 396"/>
              <a:gd name="T9" fmla="*/ 2147483647 h 374"/>
              <a:gd name="T10" fmla="*/ 2147483647 w 396"/>
              <a:gd name="T11" fmla="*/ 2147483647 h 374"/>
              <a:gd name="T12" fmla="*/ 2147483647 w 396"/>
              <a:gd name="T13" fmla="*/ 2147483647 h 374"/>
              <a:gd name="T14" fmla="*/ 2147483647 w 396"/>
              <a:gd name="T15" fmla="*/ 2147483647 h 3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6"/>
              <a:gd name="T25" fmla="*/ 0 h 374"/>
              <a:gd name="T26" fmla="*/ 396 w 396"/>
              <a:gd name="T27" fmla="*/ 374 h 3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6" h="374">
                <a:moveTo>
                  <a:pt x="0" y="0"/>
                </a:moveTo>
                <a:cubicBezTo>
                  <a:pt x="34" y="8"/>
                  <a:pt x="43" y="22"/>
                  <a:pt x="69" y="46"/>
                </a:cubicBezTo>
                <a:cubicBezTo>
                  <a:pt x="78" y="77"/>
                  <a:pt x="109" y="96"/>
                  <a:pt x="137" y="115"/>
                </a:cubicBezTo>
                <a:cubicBezTo>
                  <a:pt x="145" y="128"/>
                  <a:pt x="159" y="139"/>
                  <a:pt x="168" y="153"/>
                </a:cubicBezTo>
                <a:cubicBezTo>
                  <a:pt x="176" y="166"/>
                  <a:pt x="177" y="183"/>
                  <a:pt x="183" y="199"/>
                </a:cubicBezTo>
                <a:cubicBezTo>
                  <a:pt x="183" y="199"/>
                  <a:pt x="192" y="270"/>
                  <a:pt x="198" y="282"/>
                </a:cubicBezTo>
                <a:cubicBezTo>
                  <a:pt x="223" y="333"/>
                  <a:pt x="260" y="355"/>
                  <a:pt x="312" y="374"/>
                </a:cubicBezTo>
                <a:cubicBezTo>
                  <a:pt x="340" y="371"/>
                  <a:pt x="396" y="366"/>
                  <a:pt x="396" y="366"/>
                </a:cubicBezTo>
              </a:path>
            </a:pathLst>
          </a:custGeom>
          <a:noFill/>
          <a:ln w="7620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8" name="Freeform 17"/>
          <p:cNvSpPr>
            <a:spLocks/>
          </p:cNvSpPr>
          <p:nvPr/>
        </p:nvSpPr>
        <p:spPr bwMode="auto">
          <a:xfrm>
            <a:off x="6172200" y="6019800"/>
            <a:ext cx="690563" cy="544513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9" name="Freeform 18"/>
          <p:cNvSpPr>
            <a:spLocks/>
          </p:cNvSpPr>
          <p:nvPr/>
        </p:nvSpPr>
        <p:spPr bwMode="auto">
          <a:xfrm>
            <a:off x="6434138" y="5813425"/>
            <a:ext cx="352425" cy="379413"/>
          </a:xfrm>
          <a:custGeom>
            <a:avLst/>
            <a:gdLst>
              <a:gd name="T0" fmla="*/ 2147483647 w 222"/>
              <a:gd name="T1" fmla="*/ 2147483647 h 239"/>
              <a:gd name="T2" fmla="*/ 2147483647 w 222"/>
              <a:gd name="T3" fmla="*/ 2147483647 h 239"/>
              <a:gd name="T4" fmla="*/ 0 w 222"/>
              <a:gd name="T5" fmla="*/ 2147483647 h 239"/>
              <a:gd name="T6" fmla="*/ 2147483647 w 222"/>
              <a:gd name="T7" fmla="*/ 2147483647 h 239"/>
              <a:gd name="T8" fmla="*/ 2147483647 w 222"/>
              <a:gd name="T9" fmla="*/ 2147483647 h 239"/>
              <a:gd name="T10" fmla="*/ 2147483647 w 222"/>
              <a:gd name="T11" fmla="*/ 2147483647 h 239"/>
              <a:gd name="T12" fmla="*/ 2147483647 w 222"/>
              <a:gd name="T13" fmla="*/ 2147483647 h 239"/>
              <a:gd name="T14" fmla="*/ 2147483647 w 222"/>
              <a:gd name="T15" fmla="*/ 2147483647 h 239"/>
              <a:gd name="T16" fmla="*/ 2147483647 w 222"/>
              <a:gd name="T17" fmla="*/ 2147483647 h 239"/>
              <a:gd name="T18" fmla="*/ 2147483647 w 222"/>
              <a:gd name="T19" fmla="*/ 2147483647 h 239"/>
              <a:gd name="T20" fmla="*/ 2147483647 w 222"/>
              <a:gd name="T21" fmla="*/ 2147483647 h 239"/>
              <a:gd name="T22" fmla="*/ 2147483647 w 222"/>
              <a:gd name="T23" fmla="*/ 2147483647 h 239"/>
              <a:gd name="T24" fmla="*/ 2147483647 w 222"/>
              <a:gd name="T25" fmla="*/ 2147483647 h 239"/>
              <a:gd name="T26" fmla="*/ 2147483647 w 222"/>
              <a:gd name="T27" fmla="*/ 2147483647 h 2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2"/>
              <a:gd name="T43" fmla="*/ 0 h 239"/>
              <a:gd name="T44" fmla="*/ 222 w 222"/>
              <a:gd name="T45" fmla="*/ 239 h 2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2" h="239">
                <a:moveTo>
                  <a:pt x="16" y="33"/>
                </a:moveTo>
                <a:cubicBezTo>
                  <a:pt x="38" y="67"/>
                  <a:pt x="51" y="70"/>
                  <a:pt x="92" y="79"/>
                </a:cubicBezTo>
                <a:cubicBezTo>
                  <a:pt x="113" y="148"/>
                  <a:pt x="54" y="133"/>
                  <a:pt x="0" y="140"/>
                </a:cubicBezTo>
                <a:cubicBezTo>
                  <a:pt x="27" y="149"/>
                  <a:pt x="57" y="149"/>
                  <a:pt x="84" y="163"/>
                </a:cubicBezTo>
                <a:cubicBezTo>
                  <a:pt x="115" y="178"/>
                  <a:pt x="122" y="206"/>
                  <a:pt x="145" y="224"/>
                </a:cubicBezTo>
                <a:cubicBezTo>
                  <a:pt x="157" y="233"/>
                  <a:pt x="175" y="233"/>
                  <a:pt x="191" y="239"/>
                </a:cubicBezTo>
                <a:cubicBezTo>
                  <a:pt x="198" y="236"/>
                  <a:pt x="212" y="238"/>
                  <a:pt x="214" y="231"/>
                </a:cubicBezTo>
                <a:cubicBezTo>
                  <a:pt x="222" y="193"/>
                  <a:pt x="202" y="154"/>
                  <a:pt x="183" y="125"/>
                </a:cubicBezTo>
                <a:cubicBezTo>
                  <a:pt x="180" y="117"/>
                  <a:pt x="180" y="108"/>
                  <a:pt x="176" y="102"/>
                </a:cubicBezTo>
                <a:cubicBezTo>
                  <a:pt x="172" y="95"/>
                  <a:pt x="163" y="93"/>
                  <a:pt x="160" y="87"/>
                </a:cubicBezTo>
                <a:cubicBezTo>
                  <a:pt x="131" y="30"/>
                  <a:pt x="174" y="75"/>
                  <a:pt x="137" y="41"/>
                </a:cubicBezTo>
                <a:cubicBezTo>
                  <a:pt x="134" y="30"/>
                  <a:pt x="136" y="18"/>
                  <a:pt x="130" y="10"/>
                </a:cubicBezTo>
                <a:cubicBezTo>
                  <a:pt x="125" y="3"/>
                  <a:pt x="114" y="0"/>
                  <a:pt x="107" y="3"/>
                </a:cubicBezTo>
                <a:cubicBezTo>
                  <a:pt x="70" y="15"/>
                  <a:pt x="56" y="54"/>
                  <a:pt x="16" y="33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70" name="Freeform 19"/>
          <p:cNvSpPr>
            <a:spLocks/>
          </p:cNvSpPr>
          <p:nvPr/>
        </p:nvSpPr>
        <p:spPr bwMode="auto">
          <a:xfrm>
            <a:off x="2895600" y="4572000"/>
            <a:ext cx="1219200" cy="1219200"/>
          </a:xfrm>
          <a:custGeom>
            <a:avLst/>
            <a:gdLst>
              <a:gd name="T0" fmla="*/ 2147483647 w 328"/>
              <a:gd name="T1" fmla="*/ 2147483647 h 884"/>
              <a:gd name="T2" fmla="*/ 2147483647 w 328"/>
              <a:gd name="T3" fmla="*/ 2147483647 h 884"/>
              <a:gd name="T4" fmla="*/ 2147483647 w 328"/>
              <a:gd name="T5" fmla="*/ 2147483647 h 884"/>
              <a:gd name="T6" fmla="*/ 2147483647 w 328"/>
              <a:gd name="T7" fmla="*/ 2147483647 h 884"/>
              <a:gd name="T8" fmla="*/ 2147483647 w 328"/>
              <a:gd name="T9" fmla="*/ 2147483647 h 884"/>
              <a:gd name="T10" fmla="*/ 2147483647 w 328"/>
              <a:gd name="T11" fmla="*/ 2147483647 h 884"/>
              <a:gd name="T12" fmla="*/ 2147483647 w 328"/>
              <a:gd name="T13" fmla="*/ 2147483647 h 884"/>
              <a:gd name="T14" fmla="*/ 2147483647 w 328"/>
              <a:gd name="T15" fmla="*/ 2147483647 h 884"/>
              <a:gd name="T16" fmla="*/ 2147483647 w 328"/>
              <a:gd name="T17" fmla="*/ 2147483647 h 884"/>
              <a:gd name="T18" fmla="*/ 2147483647 w 328"/>
              <a:gd name="T19" fmla="*/ 2147483647 h 884"/>
              <a:gd name="T20" fmla="*/ 2147483647 w 328"/>
              <a:gd name="T21" fmla="*/ 2147483647 h 884"/>
              <a:gd name="T22" fmla="*/ 2147483647 w 328"/>
              <a:gd name="T23" fmla="*/ 2147483647 h 884"/>
              <a:gd name="T24" fmla="*/ 2147483647 w 328"/>
              <a:gd name="T25" fmla="*/ 2147483647 h 884"/>
              <a:gd name="T26" fmla="*/ 0 w 328"/>
              <a:gd name="T27" fmla="*/ 0 h 8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8"/>
              <a:gd name="T43" fmla="*/ 0 h 884"/>
              <a:gd name="T44" fmla="*/ 328 w 328"/>
              <a:gd name="T45" fmla="*/ 884 h 8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8" h="884">
                <a:moveTo>
                  <a:pt x="328" y="884"/>
                </a:moveTo>
                <a:cubicBezTo>
                  <a:pt x="313" y="841"/>
                  <a:pt x="273" y="801"/>
                  <a:pt x="236" y="777"/>
                </a:cubicBezTo>
                <a:cubicBezTo>
                  <a:pt x="238" y="751"/>
                  <a:pt x="235" y="724"/>
                  <a:pt x="244" y="701"/>
                </a:cubicBezTo>
                <a:cubicBezTo>
                  <a:pt x="246" y="693"/>
                  <a:pt x="261" y="698"/>
                  <a:pt x="267" y="693"/>
                </a:cubicBezTo>
                <a:cubicBezTo>
                  <a:pt x="292" y="667"/>
                  <a:pt x="295" y="653"/>
                  <a:pt x="305" y="625"/>
                </a:cubicBezTo>
                <a:cubicBezTo>
                  <a:pt x="299" y="568"/>
                  <a:pt x="301" y="522"/>
                  <a:pt x="259" y="480"/>
                </a:cubicBezTo>
                <a:cubicBezTo>
                  <a:pt x="243" y="464"/>
                  <a:pt x="213" y="434"/>
                  <a:pt x="213" y="434"/>
                </a:cubicBezTo>
                <a:cubicBezTo>
                  <a:pt x="200" y="391"/>
                  <a:pt x="178" y="368"/>
                  <a:pt x="152" y="335"/>
                </a:cubicBezTo>
                <a:cubicBezTo>
                  <a:pt x="140" y="320"/>
                  <a:pt x="131" y="305"/>
                  <a:pt x="122" y="290"/>
                </a:cubicBezTo>
                <a:cubicBezTo>
                  <a:pt x="116" y="282"/>
                  <a:pt x="107" y="267"/>
                  <a:pt x="107" y="267"/>
                </a:cubicBezTo>
                <a:cubicBezTo>
                  <a:pt x="104" y="256"/>
                  <a:pt x="103" y="245"/>
                  <a:pt x="99" y="236"/>
                </a:cubicBezTo>
                <a:cubicBezTo>
                  <a:pt x="85" y="209"/>
                  <a:pt x="61" y="188"/>
                  <a:pt x="53" y="160"/>
                </a:cubicBezTo>
                <a:cubicBezTo>
                  <a:pt x="41" y="123"/>
                  <a:pt x="35" y="80"/>
                  <a:pt x="23" y="46"/>
                </a:cubicBezTo>
                <a:cubicBezTo>
                  <a:pt x="18" y="32"/>
                  <a:pt x="15" y="0"/>
                  <a:pt x="0" y="0"/>
                </a:cubicBezTo>
              </a:path>
            </a:pathLst>
          </a:custGeom>
          <a:noFill/>
          <a:ln w="7620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1" name="Freeform 20"/>
          <p:cNvSpPr>
            <a:spLocks/>
          </p:cNvSpPr>
          <p:nvPr/>
        </p:nvSpPr>
        <p:spPr bwMode="auto">
          <a:xfrm>
            <a:off x="3429000" y="5105400"/>
            <a:ext cx="1828800" cy="1371600"/>
          </a:xfrm>
          <a:custGeom>
            <a:avLst/>
            <a:gdLst>
              <a:gd name="T0" fmla="*/ 0 w 1006"/>
              <a:gd name="T1" fmla="*/ 0 h 697"/>
              <a:gd name="T2" fmla="*/ 2147483647 w 1006"/>
              <a:gd name="T3" fmla="*/ 2147483647 h 697"/>
              <a:gd name="T4" fmla="*/ 2147483647 w 1006"/>
              <a:gd name="T5" fmla="*/ 2147483647 h 697"/>
              <a:gd name="T6" fmla="*/ 2147483647 w 1006"/>
              <a:gd name="T7" fmla="*/ 2147483647 h 697"/>
              <a:gd name="T8" fmla="*/ 2147483647 w 1006"/>
              <a:gd name="T9" fmla="*/ 2147483647 h 697"/>
              <a:gd name="T10" fmla="*/ 2147483647 w 1006"/>
              <a:gd name="T11" fmla="*/ 2147483647 h 697"/>
              <a:gd name="T12" fmla="*/ 2147483647 w 1006"/>
              <a:gd name="T13" fmla="*/ 2147483647 h 697"/>
              <a:gd name="T14" fmla="*/ 2147483647 w 1006"/>
              <a:gd name="T15" fmla="*/ 2147483647 h 697"/>
              <a:gd name="T16" fmla="*/ 2147483647 w 1006"/>
              <a:gd name="T17" fmla="*/ 2147483647 h 697"/>
              <a:gd name="T18" fmla="*/ 2147483647 w 1006"/>
              <a:gd name="T19" fmla="*/ 2147483647 h 6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06"/>
              <a:gd name="T31" fmla="*/ 0 h 697"/>
              <a:gd name="T32" fmla="*/ 1006 w 1006"/>
              <a:gd name="T33" fmla="*/ 697 h 6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06" h="697">
                <a:moveTo>
                  <a:pt x="0" y="0"/>
                </a:moveTo>
                <a:cubicBezTo>
                  <a:pt x="51" y="9"/>
                  <a:pt x="101" y="20"/>
                  <a:pt x="145" y="53"/>
                </a:cubicBezTo>
                <a:cubicBezTo>
                  <a:pt x="158" y="62"/>
                  <a:pt x="169" y="75"/>
                  <a:pt x="183" y="84"/>
                </a:cubicBezTo>
                <a:cubicBezTo>
                  <a:pt x="204" y="97"/>
                  <a:pt x="229" y="99"/>
                  <a:pt x="252" y="114"/>
                </a:cubicBezTo>
                <a:cubicBezTo>
                  <a:pt x="287" y="162"/>
                  <a:pt x="282" y="228"/>
                  <a:pt x="320" y="274"/>
                </a:cubicBezTo>
                <a:cubicBezTo>
                  <a:pt x="356" y="318"/>
                  <a:pt x="404" y="333"/>
                  <a:pt x="457" y="350"/>
                </a:cubicBezTo>
                <a:cubicBezTo>
                  <a:pt x="571" y="387"/>
                  <a:pt x="689" y="406"/>
                  <a:pt x="808" y="426"/>
                </a:cubicBezTo>
                <a:cubicBezTo>
                  <a:pt x="858" y="447"/>
                  <a:pt x="905" y="452"/>
                  <a:pt x="953" y="480"/>
                </a:cubicBezTo>
                <a:cubicBezTo>
                  <a:pt x="983" y="540"/>
                  <a:pt x="974" y="603"/>
                  <a:pt x="983" y="670"/>
                </a:cubicBezTo>
                <a:cubicBezTo>
                  <a:pt x="986" y="697"/>
                  <a:pt x="986" y="693"/>
                  <a:pt x="1006" y="693"/>
                </a:cubicBezTo>
              </a:path>
            </a:pathLst>
          </a:custGeom>
          <a:noFill/>
          <a:ln w="7620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2" name="Freeform 21"/>
          <p:cNvSpPr>
            <a:spLocks/>
          </p:cNvSpPr>
          <p:nvPr/>
        </p:nvSpPr>
        <p:spPr bwMode="auto">
          <a:xfrm>
            <a:off x="4267200" y="5694363"/>
            <a:ext cx="1079500" cy="258762"/>
          </a:xfrm>
          <a:custGeom>
            <a:avLst/>
            <a:gdLst>
              <a:gd name="T0" fmla="*/ 0 w 591"/>
              <a:gd name="T1" fmla="*/ 2147483647 h 163"/>
              <a:gd name="T2" fmla="*/ 2147483647 w 591"/>
              <a:gd name="T3" fmla="*/ 2147483647 h 163"/>
              <a:gd name="T4" fmla="*/ 2147483647 w 591"/>
              <a:gd name="T5" fmla="*/ 2147483647 h 163"/>
              <a:gd name="T6" fmla="*/ 2147483647 w 591"/>
              <a:gd name="T7" fmla="*/ 2147483647 h 163"/>
              <a:gd name="T8" fmla="*/ 2147483647 w 591"/>
              <a:gd name="T9" fmla="*/ 2147483647 h 163"/>
              <a:gd name="T10" fmla="*/ 2147483647 w 591"/>
              <a:gd name="T11" fmla="*/ 2147483647 h 163"/>
              <a:gd name="T12" fmla="*/ 2147483647 w 591"/>
              <a:gd name="T13" fmla="*/ 2147483647 h 163"/>
              <a:gd name="T14" fmla="*/ 2147483647 w 591"/>
              <a:gd name="T15" fmla="*/ 2147483647 h 163"/>
              <a:gd name="T16" fmla="*/ 2147483647 w 591"/>
              <a:gd name="T17" fmla="*/ 2147483647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1"/>
              <a:gd name="T28" fmla="*/ 0 h 163"/>
              <a:gd name="T29" fmla="*/ 591 w 591"/>
              <a:gd name="T30" fmla="*/ 163 h 1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1" h="163">
                <a:moveTo>
                  <a:pt x="0" y="40"/>
                </a:moveTo>
                <a:cubicBezTo>
                  <a:pt x="68" y="22"/>
                  <a:pt x="126" y="8"/>
                  <a:pt x="198" y="2"/>
                </a:cubicBezTo>
                <a:cubicBezTo>
                  <a:pt x="231" y="4"/>
                  <a:pt x="265" y="0"/>
                  <a:pt x="297" y="9"/>
                </a:cubicBezTo>
                <a:cubicBezTo>
                  <a:pt x="304" y="11"/>
                  <a:pt x="299" y="26"/>
                  <a:pt x="305" y="32"/>
                </a:cubicBezTo>
                <a:cubicBezTo>
                  <a:pt x="310" y="37"/>
                  <a:pt x="320" y="37"/>
                  <a:pt x="328" y="40"/>
                </a:cubicBezTo>
                <a:cubicBezTo>
                  <a:pt x="356" y="83"/>
                  <a:pt x="405" y="73"/>
                  <a:pt x="457" y="78"/>
                </a:cubicBezTo>
                <a:cubicBezTo>
                  <a:pt x="472" y="75"/>
                  <a:pt x="487" y="70"/>
                  <a:pt x="503" y="70"/>
                </a:cubicBezTo>
                <a:cubicBezTo>
                  <a:pt x="549" y="70"/>
                  <a:pt x="540" y="103"/>
                  <a:pt x="564" y="131"/>
                </a:cubicBezTo>
                <a:cubicBezTo>
                  <a:pt x="591" y="163"/>
                  <a:pt x="587" y="128"/>
                  <a:pt x="587" y="162"/>
                </a:cubicBezTo>
              </a:path>
            </a:pathLst>
          </a:custGeom>
          <a:noFill/>
          <a:ln w="7620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3" name="Freeform 22"/>
          <p:cNvSpPr>
            <a:spLocks/>
          </p:cNvSpPr>
          <p:nvPr/>
        </p:nvSpPr>
        <p:spPr bwMode="auto">
          <a:xfrm>
            <a:off x="4495800" y="4419600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74" name="Freeform 23"/>
          <p:cNvSpPr>
            <a:spLocks/>
          </p:cNvSpPr>
          <p:nvPr/>
        </p:nvSpPr>
        <p:spPr bwMode="auto">
          <a:xfrm>
            <a:off x="5105400" y="4419600"/>
            <a:ext cx="381000" cy="350838"/>
          </a:xfrm>
          <a:custGeom>
            <a:avLst/>
            <a:gdLst>
              <a:gd name="T0" fmla="*/ 2147483647 w 194"/>
              <a:gd name="T1" fmla="*/ 2147483647 h 201"/>
              <a:gd name="T2" fmla="*/ 2147483647 w 194"/>
              <a:gd name="T3" fmla="*/ 2147483647 h 201"/>
              <a:gd name="T4" fmla="*/ 2147483647 w 194"/>
              <a:gd name="T5" fmla="*/ 0 h 201"/>
              <a:gd name="T6" fmla="*/ 2147483647 w 194"/>
              <a:gd name="T7" fmla="*/ 2147483647 h 201"/>
              <a:gd name="T8" fmla="*/ 2147483647 w 194"/>
              <a:gd name="T9" fmla="*/ 2147483647 h 201"/>
              <a:gd name="T10" fmla="*/ 2147483647 w 194"/>
              <a:gd name="T11" fmla="*/ 2147483647 h 201"/>
              <a:gd name="T12" fmla="*/ 2147483647 w 194"/>
              <a:gd name="T13" fmla="*/ 2147483647 h 201"/>
              <a:gd name="T14" fmla="*/ 2147483647 w 194"/>
              <a:gd name="T15" fmla="*/ 214748364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4"/>
              <a:gd name="T25" fmla="*/ 0 h 201"/>
              <a:gd name="T26" fmla="*/ 194 w 194"/>
              <a:gd name="T27" fmla="*/ 201 h 20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4" h="201">
                <a:moveTo>
                  <a:pt x="15" y="30"/>
                </a:moveTo>
                <a:cubicBezTo>
                  <a:pt x="59" y="45"/>
                  <a:pt x="76" y="80"/>
                  <a:pt x="114" y="106"/>
                </a:cubicBezTo>
                <a:cubicBezTo>
                  <a:pt x="184" y="84"/>
                  <a:pt x="103" y="42"/>
                  <a:pt x="168" y="0"/>
                </a:cubicBezTo>
                <a:cubicBezTo>
                  <a:pt x="148" y="56"/>
                  <a:pt x="194" y="136"/>
                  <a:pt x="130" y="160"/>
                </a:cubicBezTo>
                <a:cubicBezTo>
                  <a:pt x="105" y="182"/>
                  <a:pt x="76" y="187"/>
                  <a:pt x="46" y="198"/>
                </a:cubicBezTo>
                <a:cubicBezTo>
                  <a:pt x="33" y="195"/>
                  <a:pt x="14" y="201"/>
                  <a:pt x="8" y="190"/>
                </a:cubicBezTo>
                <a:cubicBezTo>
                  <a:pt x="0" y="176"/>
                  <a:pt x="14" y="160"/>
                  <a:pt x="15" y="145"/>
                </a:cubicBezTo>
                <a:cubicBezTo>
                  <a:pt x="16" y="106"/>
                  <a:pt x="15" y="68"/>
                  <a:pt x="15" y="3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75" name="Freeform 24"/>
          <p:cNvSpPr>
            <a:spLocks/>
          </p:cNvSpPr>
          <p:nvPr/>
        </p:nvSpPr>
        <p:spPr bwMode="auto">
          <a:xfrm rot="6772893">
            <a:off x="5640388" y="5942012"/>
            <a:ext cx="749300" cy="600075"/>
          </a:xfrm>
          <a:custGeom>
            <a:avLst/>
            <a:gdLst>
              <a:gd name="T0" fmla="*/ 0 w 424"/>
              <a:gd name="T1" fmla="*/ 2147483647 h 330"/>
              <a:gd name="T2" fmla="*/ 2147483647 w 424"/>
              <a:gd name="T3" fmla="*/ 2147483647 h 330"/>
              <a:gd name="T4" fmla="*/ 2147483647 w 424"/>
              <a:gd name="T5" fmla="*/ 2147483647 h 330"/>
              <a:gd name="T6" fmla="*/ 2147483647 w 424"/>
              <a:gd name="T7" fmla="*/ 2147483647 h 330"/>
              <a:gd name="T8" fmla="*/ 2147483647 w 424"/>
              <a:gd name="T9" fmla="*/ 2147483647 h 330"/>
              <a:gd name="T10" fmla="*/ 2147483647 w 424"/>
              <a:gd name="T11" fmla="*/ 2147483647 h 330"/>
              <a:gd name="T12" fmla="*/ 2147483647 w 424"/>
              <a:gd name="T13" fmla="*/ 2147483647 h 330"/>
              <a:gd name="T14" fmla="*/ 2147483647 w 424"/>
              <a:gd name="T15" fmla="*/ 2147483647 h 330"/>
              <a:gd name="T16" fmla="*/ 2147483647 w 424"/>
              <a:gd name="T17" fmla="*/ 2147483647 h 330"/>
              <a:gd name="T18" fmla="*/ 2147483647 w 424"/>
              <a:gd name="T19" fmla="*/ 2147483647 h 330"/>
              <a:gd name="T20" fmla="*/ 2147483647 w 424"/>
              <a:gd name="T21" fmla="*/ 2147483647 h 330"/>
              <a:gd name="T22" fmla="*/ 2147483647 w 424"/>
              <a:gd name="T23" fmla="*/ 2147483647 h 330"/>
              <a:gd name="T24" fmla="*/ 2147483647 w 424"/>
              <a:gd name="T25" fmla="*/ 2147483647 h 330"/>
              <a:gd name="T26" fmla="*/ 2147483647 w 424"/>
              <a:gd name="T27" fmla="*/ 2147483647 h 330"/>
              <a:gd name="T28" fmla="*/ 2147483647 w 424"/>
              <a:gd name="T29" fmla="*/ 2147483647 h 330"/>
              <a:gd name="T30" fmla="*/ 2147483647 w 424"/>
              <a:gd name="T31" fmla="*/ 2147483647 h 330"/>
              <a:gd name="T32" fmla="*/ 2147483647 w 424"/>
              <a:gd name="T33" fmla="*/ 2147483647 h 330"/>
              <a:gd name="T34" fmla="*/ 2147483647 w 424"/>
              <a:gd name="T35" fmla="*/ 2147483647 h 330"/>
              <a:gd name="T36" fmla="*/ 2147483647 w 424"/>
              <a:gd name="T37" fmla="*/ 2147483647 h 330"/>
              <a:gd name="T38" fmla="*/ 0 w 424"/>
              <a:gd name="T39" fmla="*/ 2147483647 h 3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24"/>
              <a:gd name="T61" fmla="*/ 0 h 330"/>
              <a:gd name="T62" fmla="*/ 424 w 424"/>
              <a:gd name="T63" fmla="*/ 330 h 33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24" h="330">
                <a:moveTo>
                  <a:pt x="0" y="163"/>
                </a:moveTo>
                <a:cubicBezTo>
                  <a:pt x="49" y="178"/>
                  <a:pt x="103" y="150"/>
                  <a:pt x="152" y="140"/>
                </a:cubicBezTo>
                <a:cubicBezTo>
                  <a:pt x="159" y="142"/>
                  <a:pt x="169" y="141"/>
                  <a:pt x="175" y="147"/>
                </a:cubicBezTo>
                <a:cubicBezTo>
                  <a:pt x="211" y="183"/>
                  <a:pt x="120" y="183"/>
                  <a:pt x="114" y="185"/>
                </a:cubicBezTo>
                <a:cubicBezTo>
                  <a:pt x="108" y="186"/>
                  <a:pt x="59" y="200"/>
                  <a:pt x="68" y="216"/>
                </a:cubicBezTo>
                <a:cubicBezTo>
                  <a:pt x="73" y="225"/>
                  <a:pt x="88" y="211"/>
                  <a:pt x="99" y="208"/>
                </a:cubicBezTo>
                <a:cubicBezTo>
                  <a:pt x="114" y="203"/>
                  <a:pt x="144" y="193"/>
                  <a:pt x="144" y="193"/>
                </a:cubicBezTo>
                <a:cubicBezTo>
                  <a:pt x="184" y="200"/>
                  <a:pt x="219" y="211"/>
                  <a:pt x="259" y="223"/>
                </a:cubicBezTo>
                <a:cubicBezTo>
                  <a:pt x="302" y="269"/>
                  <a:pt x="246" y="204"/>
                  <a:pt x="281" y="262"/>
                </a:cubicBezTo>
                <a:cubicBezTo>
                  <a:pt x="287" y="272"/>
                  <a:pt x="311" y="286"/>
                  <a:pt x="320" y="292"/>
                </a:cubicBezTo>
                <a:cubicBezTo>
                  <a:pt x="325" y="299"/>
                  <a:pt x="327" y="310"/>
                  <a:pt x="335" y="315"/>
                </a:cubicBezTo>
                <a:cubicBezTo>
                  <a:pt x="348" y="323"/>
                  <a:pt x="380" y="330"/>
                  <a:pt x="380" y="330"/>
                </a:cubicBezTo>
                <a:cubicBezTo>
                  <a:pt x="424" y="288"/>
                  <a:pt x="408" y="182"/>
                  <a:pt x="411" y="140"/>
                </a:cubicBezTo>
                <a:cubicBezTo>
                  <a:pt x="390" y="80"/>
                  <a:pt x="386" y="24"/>
                  <a:pt x="320" y="3"/>
                </a:cubicBezTo>
                <a:cubicBezTo>
                  <a:pt x="304" y="5"/>
                  <a:pt x="285" y="0"/>
                  <a:pt x="274" y="10"/>
                </a:cubicBezTo>
                <a:cubicBezTo>
                  <a:pt x="257" y="23"/>
                  <a:pt x="266" y="55"/>
                  <a:pt x="251" y="71"/>
                </a:cubicBezTo>
                <a:cubicBezTo>
                  <a:pt x="228" y="93"/>
                  <a:pt x="206" y="89"/>
                  <a:pt x="175" y="94"/>
                </a:cubicBezTo>
                <a:cubicBezTo>
                  <a:pt x="167" y="96"/>
                  <a:pt x="158" y="96"/>
                  <a:pt x="152" y="102"/>
                </a:cubicBezTo>
                <a:cubicBezTo>
                  <a:pt x="127" y="121"/>
                  <a:pt x="129" y="147"/>
                  <a:pt x="91" y="147"/>
                </a:cubicBezTo>
                <a:lnTo>
                  <a:pt x="0" y="163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6" name="Freeform 25"/>
          <p:cNvSpPr>
            <a:spLocks/>
          </p:cNvSpPr>
          <p:nvPr/>
        </p:nvSpPr>
        <p:spPr bwMode="auto">
          <a:xfrm>
            <a:off x="5410200" y="6096000"/>
            <a:ext cx="673100" cy="523875"/>
          </a:xfrm>
          <a:custGeom>
            <a:avLst/>
            <a:gdLst>
              <a:gd name="T0" fmla="*/ 0 w 424"/>
              <a:gd name="T1" fmla="*/ 2147483647 h 330"/>
              <a:gd name="T2" fmla="*/ 2147483647 w 424"/>
              <a:gd name="T3" fmla="*/ 2147483647 h 330"/>
              <a:gd name="T4" fmla="*/ 2147483647 w 424"/>
              <a:gd name="T5" fmla="*/ 2147483647 h 330"/>
              <a:gd name="T6" fmla="*/ 2147483647 w 424"/>
              <a:gd name="T7" fmla="*/ 2147483647 h 330"/>
              <a:gd name="T8" fmla="*/ 2147483647 w 424"/>
              <a:gd name="T9" fmla="*/ 2147483647 h 330"/>
              <a:gd name="T10" fmla="*/ 2147483647 w 424"/>
              <a:gd name="T11" fmla="*/ 2147483647 h 330"/>
              <a:gd name="T12" fmla="*/ 2147483647 w 424"/>
              <a:gd name="T13" fmla="*/ 2147483647 h 330"/>
              <a:gd name="T14" fmla="*/ 2147483647 w 424"/>
              <a:gd name="T15" fmla="*/ 2147483647 h 330"/>
              <a:gd name="T16" fmla="*/ 2147483647 w 424"/>
              <a:gd name="T17" fmla="*/ 2147483647 h 330"/>
              <a:gd name="T18" fmla="*/ 2147483647 w 424"/>
              <a:gd name="T19" fmla="*/ 2147483647 h 330"/>
              <a:gd name="T20" fmla="*/ 2147483647 w 424"/>
              <a:gd name="T21" fmla="*/ 2147483647 h 330"/>
              <a:gd name="T22" fmla="*/ 2147483647 w 424"/>
              <a:gd name="T23" fmla="*/ 2147483647 h 330"/>
              <a:gd name="T24" fmla="*/ 2147483647 w 424"/>
              <a:gd name="T25" fmla="*/ 2147483647 h 330"/>
              <a:gd name="T26" fmla="*/ 2147483647 w 424"/>
              <a:gd name="T27" fmla="*/ 2147483647 h 330"/>
              <a:gd name="T28" fmla="*/ 2147483647 w 424"/>
              <a:gd name="T29" fmla="*/ 2147483647 h 330"/>
              <a:gd name="T30" fmla="*/ 2147483647 w 424"/>
              <a:gd name="T31" fmla="*/ 2147483647 h 330"/>
              <a:gd name="T32" fmla="*/ 2147483647 w 424"/>
              <a:gd name="T33" fmla="*/ 2147483647 h 330"/>
              <a:gd name="T34" fmla="*/ 2147483647 w 424"/>
              <a:gd name="T35" fmla="*/ 2147483647 h 330"/>
              <a:gd name="T36" fmla="*/ 2147483647 w 424"/>
              <a:gd name="T37" fmla="*/ 2147483647 h 330"/>
              <a:gd name="T38" fmla="*/ 0 w 424"/>
              <a:gd name="T39" fmla="*/ 2147483647 h 3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24"/>
              <a:gd name="T61" fmla="*/ 0 h 330"/>
              <a:gd name="T62" fmla="*/ 424 w 424"/>
              <a:gd name="T63" fmla="*/ 330 h 33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24" h="330">
                <a:moveTo>
                  <a:pt x="0" y="163"/>
                </a:moveTo>
                <a:cubicBezTo>
                  <a:pt x="49" y="178"/>
                  <a:pt x="103" y="150"/>
                  <a:pt x="152" y="140"/>
                </a:cubicBezTo>
                <a:cubicBezTo>
                  <a:pt x="159" y="142"/>
                  <a:pt x="169" y="141"/>
                  <a:pt x="175" y="147"/>
                </a:cubicBezTo>
                <a:cubicBezTo>
                  <a:pt x="211" y="183"/>
                  <a:pt x="120" y="183"/>
                  <a:pt x="114" y="185"/>
                </a:cubicBezTo>
                <a:cubicBezTo>
                  <a:pt x="108" y="186"/>
                  <a:pt x="59" y="200"/>
                  <a:pt x="68" y="216"/>
                </a:cubicBezTo>
                <a:cubicBezTo>
                  <a:pt x="73" y="225"/>
                  <a:pt x="88" y="211"/>
                  <a:pt x="99" y="208"/>
                </a:cubicBezTo>
                <a:cubicBezTo>
                  <a:pt x="114" y="203"/>
                  <a:pt x="144" y="193"/>
                  <a:pt x="144" y="193"/>
                </a:cubicBezTo>
                <a:cubicBezTo>
                  <a:pt x="184" y="200"/>
                  <a:pt x="219" y="211"/>
                  <a:pt x="259" y="223"/>
                </a:cubicBezTo>
                <a:cubicBezTo>
                  <a:pt x="302" y="269"/>
                  <a:pt x="246" y="204"/>
                  <a:pt x="281" y="262"/>
                </a:cubicBezTo>
                <a:cubicBezTo>
                  <a:pt x="287" y="272"/>
                  <a:pt x="311" y="286"/>
                  <a:pt x="320" y="292"/>
                </a:cubicBezTo>
                <a:cubicBezTo>
                  <a:pt x="325" y="299"/>
                  <a:pt x="327" y="310"/>
                  <a:pt x="335" y="315"/>
                </a:cubicBezTo>
                <a:cubicBezTo>
                  <a:pt x="348" y="323"/>
                  <a:pt x="380" y="330"/>
                  <a:pt x="380" y="330"/>
                </a:cubicBezTo>
                <a:cubicBezTo>
                  <a:pt x="424" y="288"/>
                  <a:pt x="408" y="182"/>
                  <a:pt x="411" y="140"/>
                </a:cubicBezTo>
                <a:cubicBezTo>
                  <a:pt x="390" y="80"/>
                  <a:pt x="386" y="24"/>
                  <a:pt x="320" y="3"/>
                </a:cubicBezTo>
                <a:cubicBezTo>
                  <a:pt x="304" y="5"/>
                  <a:pt x="285" y="0"/>
                  <a:pt x="274" y="10"/>
                </a:cubicBezTo>
                <a:cubicBezTo>
                  <a:pt x="257" y="23"/>
                  <a:pt x="266" y="55"/>
                  <a:pt x="251" y="71"/>
                </a:cubicBezTo>
                <a:cubicBezTo>
                  <a:pt x="228" y="93"/>
                  <a:pt x="206" y="89"/>
                  <a:pt x="175" y="94"/>
                </a:cubicBezTo>
                <a:cubicBezTo>
                  <a:pt x="167" y="96"/>
                  <a:pt x="158" y="96"/>
                  <a:pt x="152" y="102"/>
                </a:cubicBezTo>
                <a:cubicBezTo>
                  <a:pt x="127" y="121"/>
                  <a:pt x="129" y="147"/>
                  <a:pt x="91" y="147"/>
                </a:cubicBezTo>
                <a:lnTo>
                  <a:pt x="0" y="163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7" name="Freeform 26"/>
          <p:cNvSpPr>
            <a:spLocks/>
          </p:cNvSpPr>
          <p:nvPr/>
        </p:nvSpPr>
        <p:spPr bwMode="auto">
          <a:xfrm>
            <a:off x="5105400" y="6324600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78" name="Freeform 27"/>
          <p:cNvSpPr>
            <a:spLocks/>
          </p:cNvSpPr>
          <p:nvPr/>
        </p:nvSpPr>
        <p:spPr bwMode="auto">
          <a:xfrm rot="4244796">
            <a:off x="5826919" y="3926681"/>
            <a:ext cx="838200" cy="604838"/>
          </a:xfrm>
          <a:custGeom>
            <a:avLst/>
            <a:gdLst>
              <a:gd name="T0" fmla="*/ 0 w 305"/>
              <a:gd name="T1" fmla="*/ 0 h 237"/>
              <a:gd name="T2" fmla="*/ 2147483647 w 305"/>
              <a:gd name="T3" fmla="*/ 2147483647 h 237"/>
              <a:gd name="T4" fmla="*/ 2147483647 w 305"/>
              <a:gd name="T5" fmla="*/ 2147483647 h 237"/>
              <a:gd name="T6" fmla="*/ 2147483647 w 305"/>
              <a:gd name="T7" fmla="*/ 2147483647 h 237"/>
              <a:gd name="T8" fmla="*/ 2147483647 w 305"/>
              <a:gd name="T9" fmla="*/ 2147483647 h 2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5"/>
              <a:gd name="T16" fmla="*/ 0 h 237"/>
              <a:gd name="T17" fmla="*/ 305 w 305"/>
              <a:gd name="T18" fmla="*/ 237 h 2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5" h="237">
                <a:moveTo>
                  <a:pt x="0" y="0"/>
                </a:moveTo>
                <a:cubicBezTo>
                  <a:pt x="24" y="8"/>
                  <a:pt x="37" y="22"/>
                  <a:pt x="61" y="31"/>
                </a:cubicBezTo>
                <a:cubicBezTo>
                  <a:pt x="94" y="62"/>
                  <a:pt x="94" y="102"/>
                  <a:pt x="122" y="137"/>
                </a:cubicBezTo>
                <a:cubicBezTo>
                  <a:pt x="162" y="186"/>
                  <a:pt x="217" y="203"/>
                  <a:pt x="275" y="221"/>
                </a:cubicBezTo>
                <a:cubicBezTo>
                  <a:pt x="299" y="237"/>
                  <a:pt x="288" y="236"/>
                  <a:pt x="305" y="236"/>
                </a:cubicBezTo>
              </a:path>
            </a:pathLst>
          </a:custGeom>
          <a:noFill/>
          <a:ln w="5715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9" name="AutoShape 28"/>
          <p:cNvSpPr>
            <a:spLocks noChangeArrowheads="1"/>
          </p:cNvSpPr>
          <p:nvPr/>
        </p:nvSpPr>
        <p:spPr bwMode="auto">
          <a:xfrm>
            <a:off x="4349750" y="1906588"/>
            <a:ext cx="1295400" cy="1524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80" name="Freeform 29"/>
          <p:cNvSpPr>
            <a:spLocks/>
          </p:cNvSpPr>
          <p:nvPr/>
        </p:nvSpPr>
        <p:spPr bwMode="auto">
          <a:xfrm>
            <a:off x="4679950" y="1992313"/>
            <a:ext cx="603250" cy="608012"/>
          </a:xfrm>
          <a:custGeom>
            <a:avLst/>
            <a:gdLst>
              <a:gd name="T0" fmla="*/ 2147483647 w 363"/>
              <a:gd name="T1" fmla="*/ 2147483647 h 385"/>
              <a:gd name="T2" fmla="*/ 2147483647 w 363"/>
              <a:gd name="T3" fmla="*/ 2147483647 h 385"/>
              <a:gd name="T4" fmla="*/ 2147483647 w 363"/>
              <a:gd name="T5" fmla="*/ 2147483647 h 385"/>
              <a:gd name="T6" fmla="*/ 2147483647 w 363"/>
              <a:gd name="T7" fmla="*/ 2147483647 h 385"/>
              <a:gd name="T8" fmla="*/ 2147483647 w 363"/>
              <a:gd name="T9" fmla="*/ 2147483647 h 385"/>
              <a:gd name="T10" fmla="*/ 2147483647 w 363"/>
              <a:gd name="T11" fmla="*/ 2147483647 h 385"/>
              <a:gd name="T12" fmla="*/ 2147483647 w 363"/>
              <a:gd name="T13" fmla="*/ 2147483647 h 385"/>
              <a:gd name="T14" fmla="*/ 2147483647 w 363"/>
              <a:gd name="T15" fmla="*/ 2147483647 h 385"/>
              <a:gd name="T16" fmla="*/ 2147483647 w 363"/>
              <a:gd name="T17" fmla="*/ 2147483647 h 385"/>
              <a:gd name="T18" fmla="*/ 2147483647 w 363"/>
              <a:gd name="T19" fmla="*/ 2147483647 h 385"/>
              <a:gd name="T20" fmla="*/ 2147483647 w 363"/>
              <a:gd name="T21" fmla="*/ 2147483647 h 385"/>
              <a:gd name="T22" fmla="*/ 2147483647 w 363"/>
              <a:gd name="T23" fmla="*/ 2147483647 h 385"/>
              <a:gd name="T24" fmla="*/ 2147483647 w 363"/>
              <a:gd name="T25" fmla="*/ 2147483647 h 385"/>
              <a:gd name="T26" fmla="*/ 2147483647 w 363"/>
              <a:gd name="T27" fmla="*/ 2147483647 h 385"/>
              <a:gd name="T28" fmla="*/ 2147483647 w 363"/>
              <a:gd name="T29" fmla="*/ 2147483647 h 385"/>
              <a:gd name="T30" fmla="*/ 2147483647 w 363"/>
              <a:gd name="T31" fmla="*/ 2147483647 h 385"/>
              <a:gd name="T32" fmla="*/ 2147483647 w 363"/>
              <a:gd name="T33" fmla="*/ 2147483647 h 385"/>
              <a:gd name="T34" fmla="*/ 2147483647 w 363"/>
              <a:gd name="T35" fmla="*/ 2147483647 h 38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63"/>
              <a:gd name="T55" fmla="*/ 0 h 385"/>
              <a:gd name="T56" fmla="*/ 363 w 363"/>
              <a:gd name="T57" fmla="*/ 385 h 38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63" h="385">
                <a:moveTo>
                  <a:pt x="1" y="209"/>
                </a:moveTo>
                <a:cubicBezTo>
                  <a:pt x="3" y="188"/>
                  <a:pt x="0" y="166"/>
                  <a:pt x="9" y="148"/>
                </a:cubicBezTo>
                <a:cubicBezTo>
                  <a:pt x="12" y="140"/>
                  <a:pt x="25" y="145"/>
                  <a:pt x="32" y="141"/>
                </a:cubicBezTo>
                <a:cubicBezTo>
                  <a:pt x="84" y="99"/>
                  <a:pt x="9" y="131"/>
                  <a:pt x="70" y="110"/>
                </a:cubicBezTo>
                <a:cubicBezTo>
                  <a:pt x="105" y="74"/>
                  <a:pt x="84" y="92"/>
                  <a:pt x="138" y="57"/>
                </a:cubicBezTo>
                <a:cubicBezTo>
                  <a:pt x="145" y="51"/>
                  <a:pt x="161" y="42"/>
                  <a:pt x="161" y="42"/>
                </a:cubicBezTo>
                <a:cubicBezTo>
                  <a:pt x="175" y="0"/>
                  <a:pt x="188" y="4"/>
                  <a:pt x="222" y="26"/>
                </a:cubicBezTo>
                <a:cubicBezTo>
                  <a:pt x="219" y="41"/>
                  <a:pt x="218" y="56"/>
                  <a:pt x="215" y="72"/>
                </a:cubicBezTo>
                <a:cubicBezTo>
                  <a:pt x="211" y="87"/>
                  <a:pt x="199" y="118"/>
                  <a:pt x="199" y="118"/>
                </a:cubicBezTo>
                <a:cubicBezTo>
                  <a:pt x="239" y="156"/>
                  <a:pt x="286" y="161"/>
                  <a:pt x="337" y="179"/>
                </a:cubicBezTo>
                <a:cubicBezTo>
                  <a:pt x="363" y="219"/>
                  <a:pt x="355" y="197"/>
                  <a:pt x="344" y="270"/>
                </a:cubicBezTo>
                <a:cubicBezTo>
                  <a:pt x="340" y="293"/>
                  <a:pt x="342" y="328"/>
                  <a:pt x="321" y="339"/>
                </a:cubicBezTo>
                <a:cubicBezTo>
                  <a:pt x="261" y="368"/>
                  <a:pt x="196" y="375"/>
                  <a:pt x="131" y="384"/>
                </a:cubicBezTo>
                <a:cubicBezTo>
                  <a:pt x="82" y="372"/>
                  <a:pt x="105" y="385"/>
                  <a:pt x="70" y="331"/>
                </a:cubicBezTo>
                <a:cubicBezTo>
                  <a:pt x="59" y="315"/>
                  <a:pt x="39" y="285"/>
                  <a:pt x="39" y="285"/>
                </a:cubicBezTo>
                <a:cubicBezTo>
                  <a:pt x="36" y="277"/>
                  <a:pt x="35" y="269"/>
                  <a:pt x="32" y="263"/>
                </a:cubicBezTo>
                <a:cubicBezTo>
                  <a:pt x="28" y="256"/>
                  <a:pt x="20" y="253"/>
                  <a:pt x="17" y="247"/>
                </a:cubicBezTo>
                <a:cubicBezTo>
                  <a:pt x="0" y="213"/>
                  <a:pt x="1" y="184"/>
                  <a:pt x="1" y="209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81" name="Freeform 30"/>
          <p:cNvSpPr>
            <a:spLocks/>
          </p:cNvSpPr>
          <p:nvPr/>
        </p:nvSpPr>
        <p:spPr bwMode="auto">
          <a:xfrm>
            <a:off x="4002088" y="2514600"/>
            <a:ext cx="690562" cy="544513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82" name="Freeform 31"/>
          <p:cNvSpPr>
            <a:spLocks/>
          </p:cNvSpPr>
          <p:nvPr/>
        </p:nvSpPr>
        <p:spPr bwMode="auto">
          <a:xfrm>
            <a:off x="3810000" y="1843088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83" name="Freeform 32"/>
          <p:cNvSpPr>
            <a:spLocks/>
          </p:cNvSpPr>
          <p:nvPr/>
        </p:nvSpPr>
        <p:spPr bwMode="auto">
          <a:xfrm>
            <a:off x="3130550" y="1830388"/>
            <a:ext cx="531813" cy="611187"/>
          </a:xfrm>
          <a:custGeom>
            <a:avLst/>
            <a:gdLst>
              <a:gd name="T0" fmla="*/ 2147483647 w 320"/>
              <a:gd name="T1" fmla="*/ 2147483647 h 387"/>
              <a:gd name="T2" fmla="*/ 2147483647 w 320"/>
              <a:gd name="T3" fmla="*/ 2147483647 h 387"/>
              <a:gd name="T4" fmla="*/ 2147483647 w 320"/>
              <a:gd name="T5" fmla="*/ 2147483647 h 387"/>
              <a:gd name="T6" fmla="*/ 2147483647 w 320"/>
              <a:gd name="T7" fmla="*/ 0 h 387"/>
              <a:gd name="T8" fmla="*/ 2147483647 w 320"/>
              <a:gd name="T9" fmla="*/ 2147483647 h 387"/>
              <a:gd name="T10" fmla="*/ 2147483647 w 320"/>
              <a:gd name="T11" fmla="*/ 2147483647 h 387"/>
              <a:gd name="T12" fmla="*/ 2147483647 w 320"/>
              <a:gd name="T13" fmla="*/ 2147483647 h 387"/>
              <a:gd name="T14" fmla="*/ 2147483647 w 320"/>
              <a:gd name="T15" fmla="*/ 2147483647 h 387"/>
              <a:gd name="T16" fmla="*/ 2147483647 w 320"/>
              <a:gd name="T17" fmla="*/ 2147483647 h 387"/>
              <a:gd name="T18" fmla="*/ 2147483647 w 320"/>
              <a:gd name="T19" fmla="*/ 2147483647 h 387"/>
              <a:gd name="T20" fmla="*/ 2147483647 w 320"/>
              <a:gd name="T21" fmla="*/ 2147483647 h 387"/>
              <a:gd name="T22" fmla="*/ 2147483647 w 320"/>
              <a:gd name="T23" fmla="*/ 2147483647 h 3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0"/>
              <a:gd name="T37" fmla="*/ 0 h 387"/>
              <a:gd name="T38" fmla="*/ 320 w 320"/>
              <a:gd name="T39" fmla="*/ 387 h 3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0" h="387">
                <a:moveTo>
                  <a:pt x="38" y="267"/>
                </a:moveTo>
                <a:cubicBezTo>
                  <a:pt x="19" y="163"/>
                  <a:pt x="0" y="101"/>
                  <a:pt x="99" y="54"/>
                </a:cubicBezTo>
                <a:cubicBezTo>
                  <a:pt x="112" y="40"/>
                  <a:pt x="125" y="24"/>
                  <a:pt x="144" y="16"/>
                </a:cubicBezTo>
                <a:cubicBezTo>
                  <a:pt x="158" y="9"/>
                  <a:pt x="190" y="0"/>
                  <a:pt x="190" y="0"/>
                </a:cubicBezTo>
                <a:cubicBezTo>
                  <a:pt x="243" y="8"/>
                  <a:pt x="242" y="5"/>
                  <a:pt x="274" y="39"/>
                </a:cubicBezTo>
                <a:cubicBezTo>
                  <a:pt x="288" y="80"/>
                  <a:pt x="289" y="106"/>
                  <a:pt x="297" y="153"/>
                </a:cubicBezTo>
                <a:cubicBezTo>
                  <a:pt x="300" y="176"/>
                  <a:pt x="320" y="221"/>
                  <a:pt x="320" y="221"/>
                </a:cubicBezTo>
                <a:cubicBezTo>
                  <a:pt x="317" y="241"/>
                  <a:pt x="317" y="262"/>
                  <a:pt x="312" y="282"/>
                </a:cubicBezTo>
                <a:cubicBezTo>
                  <a:pt x="309" y="289"/>
                  <a:pt x="302" y="293"/>
                  <a:pt x="297" y="298"/>
                </a:cubicBezTo>
                <a:cubicBezTo>
                  <a:pt x="271" y="317"/>
                  <a:pt x="222" y="356"/>
                  <a:pt x="190" y="366"/>
                </a:cubicBezTo>
                <a:cubicBezTo>
                  <a:pt x="99" y="361"/>
                  <a:pt x="43" y="387"/>
                  <a:pt x="15" y="305"/>
                </a:cubicBezTo>
                <a:cubicBezTo>
                  <a:pt x="41" y="278"/>
                  <a:pt x="38" y="292"/>
                  <a:pt x="38" y="267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84" name="Freeform 33"/>
          <p:cNvSpPr>
            <a:spLocks/>
          </p:cNvSpPr>
          <p:nvPr/>
        </p:nvSpPr>
        <p:spPr bwMode="auto">
          <a:xfrm>
            <a:off x="4572000" y="2528888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85" name="Freeform 34"/>
          <p:cNvSpPr>
            <a:spLocks/>
          </p:cNvSpPr>
          <p:nvPr/>
        </p:nvSpPr>
        <p:spPr bwMode="auto">
          <a:xfrm>
            <a:off x="4425950" y="1387475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86" name="Freeform 35"/>
          <p:cNvSpPr>
            <a:spLocks/>
          </p:cNvSpPr>
          <p:nvPr/>
        </p:nvSpPr>
        <p:spPr bwMode="auto">
          <a:xfrm>
            <a:off x="3276600" y="2819400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87" name="Freeform 36"/>
          <p:cNvSpPr>
            <a:spLocks/>
          </p:cNvSpPr>
          <p:nvPr/>
        </p:nvSpPr>
        <p:spPr bwMode="auto">
          <a:xfrm>
            <a:off x="3354388" y="1371600"/>
            <a:ext cx="690562" cy="544513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88" name="Freeform 37"/>
          <p:cNvSpPr>
            <a:spLocks/>
          </p:cNvSpPr>
          <p:nvPr/>
        </p:nvSpPr>
        <p:spPr bwMode="auto">
          <a:xfrm>
            <a:off x="5105400" y="1614488"/>
            <a:ext cx="690563" cy="544512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89" name="Freeform 38"/>
          <p:cNvSpPr>
            <a:spLocks/>
          </p:cNvSpPr>
          <p:nvPr/>
        </p:nvSpPr>
        <p:spPr bwMode="auto">
          <a:xfrm>
            <a:off x="3581400" y="2514600"/>
            <a:ext cx="768350" cy="687388"/>
          </a:xfrm>
          <a:custGeom>
            <a:avLst/>
            <a:gdLst>
              <a:gd name="T0" fmla="*/ 0 w 396"/>
              <a:gd name="T1" fmla="*/ 0 h 374"/>
              <a:gd name="T2" fmla="*/ 2147483647 w 396"/>
              <a:gd name="T3" fmla="*/ 2147483647 h 374"/>
              <a:gd name="T4" fmla="*/ 2147483647 w 396"/>
              <a:gd name="T5" fmla="*/ 2147483647 h 374"/>
              <a:gd name="T6" fmla="*/ 2147483647 w 396"/>
              <a:gd name="T7" fmla="*/ 2147483647 h 374"/>
              <a:gd name="T8" fmla="*/ 2147483647 w 396"/>
              <a:gd name="T9" fmla="*/ 2147483647 h 374"/>
              <a:gd name="T10" fmla="*/ 2147483647 w 396"/>
              <a:gd name="T11" fmla="*/ 2147483647 h 374"/>
              <a:gd name="T12" fmla="*/ 2147483647 w 396"/>
              <a:gd name="T13" fmla="*/ 2147483647 h 374"/>
              <a:gd name="T14" fmla="*/ 2147483647 w 396"/>
              <a:gd name="T15" fmla="*/ 2147483647 h 3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6"/>
              <a:gd name="T25" fmla="*/ 0 h 374"/>
              <a:gd name="T26" fmla="*/ 396 w 396"/>
              <a:gd name="T27" fmla="*/ 374 h 3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6" h="374">
                <a:moveTo>
                  <a:pt x="0" y="0"/>
                </a:moveTo>
                <a:cubicBezTo>
                  <a:pt x="34" y="8"/>
                  <a:pt x="43" y="22"/>
                  <a:pt x="69" y="46"/>
                </a:cubicBezTo>
                <a:cubicBezTo>
                  <a:pt x="78" y="77"/>
                  <a:pt x="109" y="96"/>
                  <a:pt x="137" y="115"/>
                </a:cubicBezTo>
                <a:cubicBezTo>
                  <a:pt x="145" y="128"/>
                  <a:pt x="159" y="139"/>
                  <a:pt x="168" y="153"/>
                </a:cubicBezTo>
                <a:cubicBezTo>
                  <a:pt x="176" y="166"/>
                  <a:pt x="177" y="183"/>
                  <a:pt x="183" y="199"/>
                </a:cubicBezTo>
                <a:cubicBezTo>
                  <a:pt x="183" y="199"/>
                  <a:pt x="192" y="270"/>
                  <a:pt x="198" y="282"/>
                </a:cubicBezTo>
                <a:cubicBezTo>
                  <a:pt x="223" y="333"/>
                  <a:pt x="260" y="355"/>
                  <a:pt x="312" y="374"/>
                </a:cubicBezTo>
                <a:cubicBezTo>
                  <a:pt x="340" y="371"/>
                  <a:pt x="396" y="366"/>
                  <a:pt x="396" y="366"/>
                </a:cubicBezTo>
              </a:path>
            </a:pathLst>
          </a:custGeom>
          <a:noFill/>
          <a:ln w="7620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90" name="Freeform 39"/>
          <p:cNvSpPr>
            <a:spLocks/>
          </p:cNvSpPr>
          <p:nvPr/>
        </p:nvSpPr>
        <p:spPr bwMode="auto">
          <a:xfrm>
            <a:off x="4191000" y="3200400"/>
            <a:ext cx="690563" cy="544513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91" name="Freeform 40"/>
          <p:cNvSpPr>
            <a:spLocks/>
          </p:cNvSpPr>
          <p:nvPr/>
        </p:nvSpPr>
        <p:spPr bwMode="auto">
          <a:xfrm>
            <a:off x="4383088" y="2995613"/>
            <a:ext cx="352425" cy="379412"/>
          </a:xfrm>
          <a:custGeom>
            <a:avLst/>
            <a:gdLst>
              <a:gd name="T0" fmla="*/ 2147483647 w 222"/>
              <a:gd name="T1" fmla="*/ 2147483647 h 239"/>
              <a:gd name="T2" fmla="*/ 2147483647 w 222"/>
              <a:gd name="T3" fmla="*/ 2147483647 h 239"/>
              <a:gd name="T4" fmla="*/ 0 w 222"/>
              <a:gd name="T5" fmla="*/ 2147483647 h 239"/>
              <a:gd name="T6" fmla="*/ 2147483647 w 222"/>
              <a:gd name="T7" fmla="*/ 2147483647 h 239"/>
              <a:gd name="T8" fmla="*/ 2147483647 w 222"/>
              <a:gd name="T9" fmla="*/ 2147483647 h 239"/>
              <a:gd name="T10" fmla="*/ 2147483647 w 222"/>
              <a:gd name="T11" fmla="*/ 2147483647 h 239"/>
              <a:gd name="T12" fmla="*/ 2147483647 w 222"/>
              <a:gd name="T13" fmla="*/ 2147483647 h 239"/>
              <a:gd name="T14" fmla="*/ 2147483647 w 222"/>
              <a:gd name="T15" fmla="*/ 2147483647 h 239"/>
              <a:gd name="T16" fmla="*/ 2147483647 w 222"/>
              <a:gd name="T17" fmla="*/ 2147483647 h 239"/>
              <a:gd name="T18" fmla="*/ 2147483647 w 222"/>
              <a:gd name="T19" fmla="*/ 2147483647 h 239"/>
              <a:gd name="T20" fmla="*/ 2147483647 w 222"/>
              <a:gd name="T21" fmla="*/ 2147483647 h 239"/>
              <a:gd name="T22" fmla="*/ 2147483647 w 222"/>
              <a:gd name="T23" fmla="*/ 2147483647 h 239"/>
              <a:gd name="T24" fmla="*/ 2147483647 w 222"/>
              <a:gd name="T25" fmla="*/ 2147483647 h 239"/>
              <a:gd name="T26" fmla="*/ 2147483647 w 222"/>
              <a:gd name="T27" fmla="*/ 2147483647 h 2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2"/>
              <a:gd name="T43" fmla="*/ 0 h 239"/>
              <a:gd name="T44" fmla="*/ 222 w 222"/>
              <a:gd name="T45" fmla="*/ 239 h 2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2" h="239">
                <a:moveTo>
                  <a:pt x="16" y="33"/>
                </a:moveTo>
                <a:cubicBezTo>
                  <a:pt x="38" y="67"/>
                  <a:pt x="51" y="70"/>
                  <a:pt x="92" y="79"/>
                </a:cubicBezTo>
                <a:cubicBezTo>
                  <a:pt x="113" y="148"/>
                  <a:pt x="54" y="133"/>
                  <a:pt x="0" y="140"/>
                </a:cubicBezTo>
                <a:cubicBezTo>
                  <a:pt x="27" y="149"/>
                  <a:pt x="57" y="149"/>
                  <a:pt x="84" y="163"/>
                </a:cubicBezTo>
                <a:cubicBezTo>
                  <a:pt x="115" y="178"/>
                  <a:pt x="122" y="206"/>
                  <a:pt x="145" y="224"/>
                </a:cubicBezTo>
                <a:cubicBezTo>
                  <a:pt x="157" y="233"/>
                  <a:pt x="175" y="233"/>
                  <a:pt x="191" y="239"/>
                </a:cubicBezTo>
                <a:cubicBezTo>
                  <a:pt x="198" y="236"/>
                  <a:pt x="212" y="238"/>
                  <a:pt x="214" y="231"/>
                </a:cubicBezTo>
                <a:cubicBezTo>
                  <a:pt x="222" y="193"/>
                  <a:pt x="202" y="154"/>
                  <a:pt x="183" y="125"/>
                </a:cubicBezTo>
                <a:cubicBezTo>
                  <a:pt x="180" y="117"/>
                  <a:pt x="180" y="108"/>
                  <a:pt x="176" y="102"/>
                </a:cubicBezTo>
                <a:cubicBezTo>
                  <a:pt x="172" y="95"/>
                  <a:pt x="163" y="93"/>
                  <a:pt x="160" y="87"/>
                </a:cubicBezTo>
                <a:cubicBezTo>
                  <a:pt x="131" y="30"/>
                  <a:pt x="174" y="75"/>
                  <a:pt x="137" y="41"/>
                </a:cubicBezTo>
                <a:cubicBezTo>
                  <a:pt x="134" y="30"/>
                  <a:pt x="136" y="18"/>
                  <a:pt x="130" y="10"/>
                </a:cubicBezTo>
                <a:cubicBezTo>
                  <a:pt x="125" y="3"/>
                  <a:pt x="114" y="0"/>
                  <a:pt x="107" y="3"/>
                </a:cubicBezTo>
                <a:cubicBezTo>
                  <a:pt x="70" y="15"/>
                  <a:pt x="56" y="54"/>
                  <a:pt x="16" y="33"/>
                </a:cubicBezTo>
                <a:close/>
              </a:path>
            </a:pathLst>
          </a:custGeom>
          <a:solidFill>
            <a:srgbClr val="0000FF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92" name="Freeform 41"/>
          <p:cNvSpPr>
            <a:spLocks/>
          </p:cNvSpPr>
          <p:nvPr/>
        </p:nvSpPr>
        <p:spPr bwMode="auto">
          <a:xfrm>
            <a:off x="3054350" y="1601788"/>
            <a:ext cx="381000" cy="350837"/>
          </a:xfrm>
          <a:custGeom>
            <a:avLst/>
            <a:gdLst>
              <a:gd name="T0" fmla="*/ 2147483647 w 194"/>
              <a:gd name="T1" fmla="*/ 2147483647 h 201"/>
              <a:gd name="T2" fmla="*/ 2147483647 w 194"/>
              <a:gd name="T3" fmla="*/ 2147483647 h 201"/>
              <a:gd name="T4" fmla="*/ 2147483647 w 194"/>
              <a:gd name="T5" fmla="*/ 0 h 201"/>
              <a:gd name="T6" fmla="*/ 2147483647 w 194"/>
              <a:gd name="T7" fmla="*/ 2147483647 h 201"/>
              <a:gd name="T8" fmla="*/ 2147483647 w 194"/>
              <a:gd name="T9" fmla="*/ 2147483647 h 201"/>
              <a:gd name="T10" fmla="*/ 2147483647 w 194"/>
              <a:gd name="T11" fmla="*/ 2147483647 h 201"/>
              <a:gd name="T12" fmla="*/ 2147483647 w 194"/>
              <a:gd name="T13" fmla="*/ 2147483647 h 201"/>
              <a:gd name="T14" fmla="*/ 2147483647 w 194"/>
              <a:gd name="T15" fmla="*/ 214748364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4"/>
              <a:gd name="T25" fmla="*/ 0 h 201"/>
              <a:gd name="T26" fmla="*/ 194 w 194"/>
              <a:gd name="T27" fmla="*/ 201 h 20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4" h="201">
                <a:moveTo>
                  <a:pt x="15" y="30"/>
                </a:moveTo>
                <a:cubicBezTo>
                  <a:pt x="59" y="45"/>
                  <a:pt x="76" y="80"/>
                  <a:pt x="114" y="106"/>
                </a:cubicBezTo>
                <a:cubicBezTo>
                  <a:pt x="184" y="84"/>
                  <a:pt x="103" y="42"/>
                  <a:pt x="168" y="0"/>
                </a:cubicBezTo>
                <a:cubicBezTo>
                  <a:pt x="148" y="56"/>
                  <a:pt x="194" y="136"/>
                  <a:pt x="130" y="160"/>
                </a:cubicBezTo>
                <a:cubicBezTo>
                  <a:pt x="105" y="182"/>
                  <a:pt x="76" y="187"/>
                  <a:pt x="46" y="198"/>
                </a:cubicBezTo>
                <a:cubicBezTo>
                  <a:pt x="33" y="195"/>
                  <a:pt x="14" y="201"/>
                  <a:pt x="8" y="190"/>
                </a:cubicBezTo>
                <a:cubicBezTo>
                  <a:pt x="0" y="176"/>
                  <a:pt x="14" y="160"/>
                  <a:pt x="15" y="145"/>
                </a:cubicBezTo>
                <a:cubicBezTo>
                  <a:pt x="16" y="106"/>
                  <a:pt x="15" y="68"/>
                  <a:pt x="15" y="3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93" name="Freeform 42"/>
          <p:cNvSpPr>
            <a:spLocks/>
          </p:cNvSpPr>
          <p:nvPr/>
        </p:nvSpPr>
        <p:spPr bwMode="auto">
          <a:xfrm rot="6772893">
            <a:off x="3589338" y="3124200"/>
            <a:ext cx="749300" cy="600075"/>
          </a:xfrm>
          <a:custGeom>
            <a:avLst/>
            <a:gdLst>
              <a:gd name="T0" fmla="*/ 0 w 424"/>
              <a:gd name="T1" fmla="*/ 2147483647 h 330"/>
              <a:gd name="T2" fmla="*/ 2147483647 w 424"/>
              <a:gd name="T3" fmla="*/ 2147483647 h 330"/>
              <a:gd name="T4" fmla="*/ 2147483647 w 424"/>
              <a:gd name="T5" fmla="*/ 2147483647 h 330"/>
              <a:gd name="T6" fmla="*/ 2147483647 w 424"/>
              <a:gd name="T7" fmla="*/ 2147483647 h 330"/>
              <a:gd name="T8" fmla="*/ 2147483647 w 424"/>
              <a:gd name="T9" fmla="*/ 2147483647 h 330"/>
              <a:gd name="T10" fmla="*/ 2147483647 w 424"/>
              <a:gd name="T11" fmla="*/ 2147483647 h 330"/>
              <a:gd name="T12" fmla="*/ 2147483647 w 424"/>
              <a:gd name="T13" fmla="*/ 2147483647 h 330"/>
              <a:gd name="T14" fmla="*/ 2147483647 w 424"/>
              <a:gd name="T15" fmla="*/ 2147483647 h 330"/>
              <a:gd name="T16" fmla="*/ 2147483647 w 424"/>
              <a:gd name="T17" fmla="*/ 2147483647 h 330"/>
              <a:gd name="T18" fmla="*/ 2147483647 w 424"/>
              <a:gd name="T19" fmla="*/ 2147483647 h 330"/>
              <a:gd name="T20" fmla="*/ 2147483647 w 424"/>
              <a:gd name="T21" fmla="*/ 2147483647 h 330"/>
              <a:gd name="T22" fmla="*/ 2147483647 w 424"/>
              <a:gd name="T23" fmla="*/ 2147483647 h 330"/>
              <a:gd name="T24" fmla="*/ 2147483647 w 424"/>
              <a:gd name="T25" fmla="*/ 2147483647 h 330"/>
              <a:gd name="T26" fmla="*/ 2147483647 w 424"/>
              <a:gd name="T27" fmla="*/ 2147483647 h 330"/>
              <a:gd name="T28" fmla="*/ 2147483647 w 424"/>
              <a:gd name="T29" fmla="*/ 2147483647 h 330"/>
              <a:gd name="T30" fmla="*/ 2147483647 w 424"/>
              <a:gd name="T31" fmla="*/ 2147483647 h 330"/>
              <a:gd name="T32" fmla="*/ 2147483647 w 424"/>
              <a:gd name="T33" fmla="*/ 2147483647 h 330"/>
              <a:gd name="T34" fmla="*/ 2147483647 w 424"/>
              <a:gd name="T35" fmla="*/ 2147483647 h 330"/>
              <a:gd name="T36" fmla="*/ 2147483647 w 424"/>
              <a:gd name="T37" fmla="*/ 2147483647 h 330"/>
              <a:gd name="T38" fmla="*/ 0 w 424"/>
              <a:gd name="T39" fmla="*/ 2147483647 h 3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24"/>
              <a:gd name="T61" fmla="*/ 0 h 330"/>
              <a:gd name="T62" fmla="*/ 424 w 424"/>
              <a:gd name="T63" fmla="*/ 330 h 33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24" h="330">
                <a:moveTo>
                  <a:pt x="0" y="163"/>
                </a:moveTo>
                <a:cubicBezTo>
                  <a:pt x="49" y="178"/>
                  <a:pt x="103" y="150"/>
                  <a:pt x="152" y="140"/>
                </a:cubicBezTo>
                <a:cubicBezTo>
                  <a:pt x="159" y="142"/>
                  <a:pt x="169" y="141"/>
                  <a:pt x="175" y="147"/>
                </a:cubicBezTo>
                <a:cubicBezTo>
                  <a:pt x="211" y="183"/>
                  <a:pt x="120" y="183"/>
                  <a:pt x="114" y="185"/>
                </a:cubicBezTo>
                <a:cubicBezTo>
                  <a:pt x="108" y="186"/>
                  <a:pt x="59" y="200"/>
                  <a:pt x="68" y="216"/>
                </a:cubicBezTo>
                <a:cubicBezTo>
                  <a:pt x="73" y="225"/>
                  <a:pt x="88" y="211"/>
                  <a:pt x="99" y="208"/>
                </a:cubicBezTo>
                <a:cubicBezTo>
                  <a:pt x="114" y="203"/>
                  <a:pt x="144" y="193"/>
                  <a:pt x="144" y="193"/>
                </a:cubicBezTo>
                <a:cubicBezTo>
                  <a:pt x="184" y="200"/>
                  <a:pt x="219" y="211"/>
                  <a:pt x="259" y="223"/>
                </a:cubicBezTo>
                <a:cubicBezTo>
                  <a:pt x="302" y="269"/>
                  <a:pt x="246" y="204"/>
                  <a:pt x="281" y="262"/>
                </a:cubicBezTo>
                <a:cubicBezTo>
                  <a:pt x="287" y="272"/>
                  <a:pt x="311" y="286"/>
                  <a:pt x="320" y="292"/>
                </a:cubicBezTo>
                <a:cubicBezTo>
                  <a:pt x="325" y="299"/>
                  <a:pt x="327" y="310"/>
                  <a:pt x="335" y="315"/>
                </a:cubicBezTo>
                <a:cubicBezTo>
                  <a:pt x="348" y="323"/>
                  <a:pt x="380" y="330"/>
                  <a:pt x="380" y="330"/>
                </a:cubicBezTo>
                <a:cubicBezTo>
                  <a:pt x="424" y="288"/>
                  <a:pt x="408" y="182"/>
                  <a:pt x="411" y="140"/>
                </a:cubicBezTo>
                <a:cubicBezTo>
                  <a:pt x="390" y="80"/>
                  <a:pt x="386" y="24"/>
                  <a:pt x="320" y="3"/>
                </a:cubicBezTo>
                <a:cubicBezTo>
                  <a:pt x="304" y="5"/>
                  <a:pt x="285" y="0"/>
                  <a:pt x="274" y="10"/>
                </a:cubicBezTo>
                <a:cubicBezTo>
                  <a:pt x="257" y="23"/>
                  <a:pt x="266" y="55"/>
                  <a:pt x="251" y="71"/>
                </a:cubicBezTo>
                <a:cubicBezTo>
                  <a:pt x="228" y="93"/>
                  <a:pt x="206" y="89"/>
                  <a:pt x="175" y="94"/>
                </a:cubicBezTo>
                <a:cubicBezTo>
                  <a:pt x="167" y="96"/>
                  <a:pt x="158" y="96"/>
                  <a:pt x="152" y="102"/>
                </a:cubicBezTo>
                <a:cubicBezTo>
                  <a:pt x="127" y="121"/>
                  <a:pt x="129" y="147"/>
                  <a:pt x="91" y="147"/>
                </a:cubicBezTo>
                <a:lnTo>
                  <a:pt x="0" y="163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94" name="Freeform 43"/>
          <p:cNvSpPr>
            <a:spLocks/>
          </p:cNvSpPr>
          <p:nvPr/>
        </p:nvSpPr>
        <p:spPr bwMode="auto">
          <a:xfrm>
            <a:off x="5029200" y="2971800"/>
            <a:ext cx="673100" cy="523875"/>
          </a:xfrm>
          <a:custGeom>
            <a:avLst/>
            <a:gdLst>
              <a:gd name="T0" fmla="*/ 0 w 424"/>
              <a:gd name="T1" fmla="*/ 2147483647 h 330"/>
              <a:gd name="T2" fmla="*/ 2147483647 w 424"/>
              <a:gd name="T3" fmla="*/ 2147483647 h 330"/>
              <a:gd name="T4" fmla="*/ 2147483647 w 424"/>
              <a:gd name="T5" fmla="*/ 2147483647 h 330"/>
              <a:gd name="T6" fmla="*/ 2147483647 w 424"/>
              <a:gd name="T7" fmla="*/ 2147483647 h 330"/>
              <a:gd name="T8" fmla="*/ 2147483647 w 424"/>
              <a:gd name="T9" fmla="*/ 2147483647 h 330"/>
              <a:gd name="T10" fmla="*/ 2147483647 w 424"/>
              <a:gd name="T11" fmla="*/ 2147483647 h 330"/>
              <a:gd name="T12" fmla="*/ 2147483647 w 424"/>
              <a:gd name="T13" fmla="*/ 2147483647 h 330"/>
              <a:gd name="T14" fmla="*/ 2147483647 w 424"/>
              <a:gd name="T15" fmla="*/ 2147483647 h 330"/>
              <a:gd name="T16" fmla="*/ 2147483647 w 424"/>
              <a:gd name="T17" fmla="*/ 2147483647 h 330"/>
              <a:gd name="T18" fmla="*/ 2147483647 w 424"/>
              <a:gd name="T19" fmla="*/ 2147483647 h 330"/>
              <a:gd name="T20" fmla="*/ 2147483647 w 424"/>
              <a:gd name="T21" fmla="*/ 2147483647 h 330"/>
              <a:gd name="T22" fmla="*/ 2147483647 w 424"/>
              <a:gd name="T23" fmla="*/ 2147483647 h 330"/>
              <a:gd name="T24" fmla="*/ 2147483647 w 424"/>
              <a:gd name="T25" fmla="*/ 2147483647 h 330"/>
              <a:gd name="T26" fmla="*/ 2147483647 w 424"/>
              <a:gd name="T27" fmla="*/ 2147483647 h 330"/>
              <a:gd name="T28" fmla="*/ 2147483647 w 424"/>
              <a:gd name="T29" fmla="*/ 2147483647 h 330"/>
              <a:gd name="T30" fmla="*/ 2147483647 w 424"/>
              <a:gd name="T31" fmla="*/ 2147483647 h 330"/>
              <a:gd name="T32" fmla="*/ 2147483647 w 424"/>
              <a:gd name="T33" fmla="*/ 2147483647 h 330"/>
              <a:gd name="T34" fmla="*/ 2147483647 w 424"/>
              <a:gd name="T35" fmla="*/ 2147483647 h 330"/>
              <a:gd name="T36" fmla="*/ 2147483647 w 424"/>
              <a:gd name="T37" fmla="*/ 2147483647 h 330"/>
              <a:gd name="T38" fmla="*/ 0 w 424"/>
              <a:gd name="T39" fmla="*/ 2147483647 h 3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24"/>
              <a:gd name="T61" fmla="*/ 0 h 330"/>
              <a:gd name="T62" fmla="*/ 424 w 424"/>
              <a:gd name="T63" fmla="*/ 330 h 33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24" h="330">
                <a:moveTo>
                  <a:pt x="0" y="163"/>
                </a:moveTo>
                <a:cubicBezTo>
                  <a:pt x="49" y="178"/>
                  <a:pt x="103" y="150"/>
                  <a:pt x="152" y="140"/>
                </a:cubicBezTo>
                <a:cubicBezTo>
                  <a:pt x="159" y="142"/>
                  <a:pt x="169" y="141"/>
                  <a:pt x="175" y="147"/>
                </a:cubicBezTo>
                <a:cubicBezTo>
                  <a:pt x="211" y="183"/>
                  <a:pt x="120" y="183"/>
                  <a:pt x="114" y="185"/>
                </a:cubicBezTo>
                <a:cubicBezTo>
                  <a:pt x="108" y="186"/>
                  <a:pt x="59" y="200"/>
                  <a:pt x="68" y="216"/>
                </a:cubicBezTo>
                <a:cubicBezTo>
                  <a:pt x="73" y="225"/>
                  <a:pt x="88" y="211"/>
                  <a:pt x="99" y="208"/>
                </a:cubicBezTo>
                <a:cubicBezTo>
                  <a:pt x="114" y="203"/>
                  <a:pt x="144" y="193"/>
                  <a:pt x="144" y="193"/>
                </a:cubicBezTo>
                <a:cubicBezTo>
                  <a:pt x="184" y="200"/>
                  <a:pt x="219" y="211"/>
                  <a:pt x="259" y="223"/>
                </a:cubicBezTo>
                <a:cubicBezTo>
                  <a:pt x="302" y="269"/>
                  <a:pt x="246" y="204"/>
                  <a:pt x="281" y="262"/>
                </a:cubicBezTo>
                <a:cubicBezTo>
                  <a:pt x="287" y="272"/>
                  <a:pt x="311" y="286"/>
                  <a:pt x="320" y="292"/>
                </a:cubicBezTo>
                <a:cubicBezTo>
                  <a:pt x="325" y="299"/>
                  <a:pt x="327" y="310"/>
                  <a:pt x="335" y="315"/>
                </a:cubicBezTo>
                <a:cubicBezTo>
                  <a:pt x="348" y="323"/>
                  <a:pt x="380" y="330"/>
                  <a:pt x="380" y="330"/>
                </a:cubicBezTo>
                <a:cubicBezTo>
                  <a:pt x="424" y="288"/>
                  <a:pt x="408" y="182"/>
                  <a:pt x="411" y="140"/>
                </a:cubicBezTo>
                <a:cubicBezTo>
                  <a:pt x="390" y="80"/>
                  <a:pt x="386" y="24"/>
                  <a:pt x="320" y="3"/>
                </a:cubicBezTo>
                <a:cubicBezTo>
                  <a:pt x="304" y="5"/>
                  <a:pt x="285" y="0"/>
                  <a:pt x="274" y="10"/>
                </a:cubicBezTo>
                <a:cubicBezTo>
                  <a:pt x="257" y="23"/>
                  <a:pt x="266" y="55"/>
                  <a:pt x="251" y="71"/>
                </a:cubicBezTo>
                <a:cubicBezTo>
                  <a:pt x="228" y="93"/>
                  <a:pt x="206" y="89"/>
                  <a:pt x="175" y="94"/>
                </a:cubicBezTo>
                <a:cubicBezTo>
                  <a:pt x="167" y="96"/>
                  <a:pt x="158" y="96"/>
                  <a:pt x="152" y="102"/>
                </a:cubicBezTo>
                <a:cubicBezTo>
                  <a:pt x="127" y="121"/>
                  <a:pt x="129" y="147"/>
                  <a:pt x="91" y="147"/>
                </a:cubicBezTo>
                <a:lnTo>
                  <a:pt x="0" y="163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95" name="Freeform 44"/>
          <p:cNvSpPr>
            <a:spLocks/>
          </p:cNvSpPr>
          <p:nvPr/>
        </p:nvSpPr>
        <p:spPr bwMode="auto">
          <a:xfrm>
            <a:off x="3733800" y="4419600"/>
            <a:ext cx="484188" cy="376238"/>
          </a:xfrm>
          <a:custGeom>
            <a:avLst/>
            <a:gdLst>
              <a:gd name="T0" fmla="*/ 0 w 305"/>
              <a:gd name="T1" fmla="*/ 0 h 237"/>
              <a:gd name="T2" fmla="*/ 2147483647 w 305"/>
              <a:gd name="T3" fmla="*/ 2147483647 h 237"/>
              <a:gd name="T4" fmla="*/ 2147483647 w 305"/>
              <a:gd name="T5" fmla="*/ 2147483647 h 237"/>
              <a:gd name="T6" fmla="*/ 2147483647 w 305"/>
              <a:gd name="T7" fmla="*/ 2147483647 h 237"/>
              <a:gd name="T8" fmla="*/ 2147483647 w 305"/>
              <a:gd name="T9" fmla="*/ 2147483647 h 2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5"/>
              <a:gd name="T16" fmla="*/ 0 h 237"/>
              <a:gd name="T17" fmla="*/ 305 w 305"/>
              <a:gd name="T18" fmla="*/ 237 h 2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5" h="237">
                <a:moveTo>
                  <a:pt x="0" y="0"/>
                </a:moveTo>
                <a:cubicBezTo>
                  <a:pt x="24" y="8"/>
                  <a:pt x="37" y="22"/>
                  <a:pt x="61" y="31"/>
                </a:cubicBezTo>
                <a:cubicBezTo>
                  <a:pt x="94" y="62"/>
                  <a:pt x="94" y="102"/>
                  <a:pt x="122" y="137"/>
                </a:cubicBezTo>
                <a:cubicBezTo>
                  <a:pt x="162" y="186"/>
                  <a:pt x="217" y="203"/>
                  <a:pt x="275" y="221"/>
                </a:cubicBezTo>
                <a:cubicBezTo>
                  <a:pt x="299" y="237"/>
                  <a:pt x="288" y="236"/>
                  <a:pt x="305" y="236"/>
                </a:cubicBezTo>
              </a:path>
            </a:pathLst>
          </a:custGeom>
          <a:noFill/>
          <a:ln w="5715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96" name="Freeform 45"/>
          <p:cNvSpPr>
            <a:spLocks/>
          </p:cNvSpPr>
          <p:nvPr/>
        </p:nvSpPr>
        <p:spPr bwMode="auto">
          <a:xfrm>
            <a:off x="1371600" y="2452688"/>
            <a:ext cx="2232025" cy="1204912"/>
          </a:xfrm>
          <a:custGeom>
            <a:avLst/>
            <a:gdLst>
              <a:gd name="T0" fmla="*/ 2147483647 w 489"/>
              <a:gd name="T1" fmla="*/ 2147483647 h 390"/>
              <a:gd name="T2" fmla="*/ 2147483647 w 489"/>
              <a:gd name="T3" fmla="*/ 2147483647 h 390"/>
              <a:gd name="T4" fmla="*/ 2147483647 w 489"/>
              <a:gd name="T5" fmla="*/ 2147483647 h 390"/>
              <a:gd name="T6" fmla="*/ 2147483647 w 489"/>
              <a:gd name="T7" fmla="*/ 2147483647 h 390"/>
              <a:gd name="T8" fmla="*/ 2147483647 w 489"/>
              <a:gd name="T9" fmla="*/ 2147483647 h 390"/>
              <a:gd name="T10" fmla="*/ 2147483647 w 489"/>
              <a:gd name="T11" fmla="*/ 2147483647 h 390"/>
              <a:gd name="T12" fmla="*/ 2147483647 w 489"/>
              <a:gd name="T13" fmla="*/ 2147483647 h 390"/>
              <a:gd name="T14" fmla="*/ 2147483647 w 489"/>
              <a:gd name="T15" fmla="*/ 2147483647 h 3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89"/>
              <a:gd name="T25" fmla="*/ 0 h 390"/>
              <a:gd name="T26" fmla="*/ 489 w 489"/>
              <a:gd name="T27" fmla="*/ 390 h 3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89" h="390">
                <a:moveTo>
                  <a:pt x="489" y="32"/>
                </a:moveTo>
                <a:cubicBezTo>
                  <a:pt x="425" y="0"/>
                  <a:pt x="426" y="9"/>
                  <a:pt x="337" y="17"/>
                </a:cubicBezTo>
                <a:cubicBezTo>
                  <a:pt x="317" y="47"/>
                  <a:pt x="292" y="59"/>
                  <a:pt x="269" y="85"/>
                </a:cubicBezTo>
                <a:cubicBezTo>
                  <a:pt x="237" y="119"/>
                  <a:pt x="229" y="152"/>
                  <a:pt x="192" y="177"/>
                </a:cubicBezTo>
                <a:cubicBezTo>
                  <a:pt x="181" y="211"/>
                  <a:pt x="152" y="232"/>
                  <a:pt x="131" y="261"/>
                </a:cubicBezTo>
                <a:cubicBezTo>
                  <a:pt x="106" y="293"/>
                  <a:pt x="97" y="309"/>
                  <a:pt x="70" y="337"/>
                </a:cubicBezTo>
                <a:cubicBezTo>
                  <a:pt x="39" y="367"/>
                  <a:pt x="32" y="363"/>
                  <a:pt x="2" y="383"/>
                </a:cubicBezTo>
                <a:cubicBezTo>
                  <a:pt x="0" y="384"/>
                  <a:pt x="2" y="387"/>
                  <a:pt x="2" y="390"/>
                </a:cubicBezTo>
              </a:path>
            </a:pathLst>
          </a:custGeom>
          <a:noFill/>
          <a:ln w="1270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97" name="Freeform 46"/>
          <p:cNvSpPr>
            <a:spLocks/>
          </p:cNvSpPr>
          <p:nvPr/>
        </p:nvSpPr>
        <p:spPr bwMode="auto">
          <a:xfrm>
            <a:off x="5257800" y="2300288"/>
            <a:ext cx="690563" cy="544512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98" name="Freeform 47"/>
          <p:cNvSpPr>
            <a:spLocks/>
          </p:cNvSpPr>
          <p:nvPr/>
        </p:nvSpPr>
        <p:spPr bwMode="auto">
          <a:xfrm>
            <a:off x="5721350" y="1379538"/>
            <a:ext cx="398463" cy="3700462"/>
          </a:xfrm>
          <a:custGeom>
            <a:avLst/>
            <a:gdLst>
              <a:gd name="T0" fmla="*/ 2147483647 w 251"/>
              <a:gd name="T1" fmla="*/ 2147483647 h 2331"/>
              <a:gd name="T2" fmla="*/ 0 w 251"/>
              <a:gd name="T3" fmla="*/ 2147483647 h 2331"/>
              <a:gd name="T4" fmla="*/ 2147483647 w 251"/>
              <a:gd name="T5" fmla="*/ 2147483647 h 2331"/>
              <a:gd name="T6" fmla="*/ 2147483647 w 251"/>
              <a:gd name="T7" fmla="*/ 2147483647 h 2331"/>
              <a:gd name="T8" fmla="*/ 2147483647 w 251"/>
              <a:gd name="T9" fmla="*/ 2147483647 h 2331"/>
              <a:gd name="T10" fmla="*/ 2147483647 w 251"/>
              <a:gd name="T11" fmla="*/ 2147483647 h 2331"/>
              <a:gd name="T12" fmla="*/ 2147483647 w 251"/>
              <a:gd name="T13" fmla="*/ 2147483647 h 2331"/>
              <a:gd name="T14" fmla="*/ 2147483647 w 251"/>
              <a:gd name="T15" fmla="*/ 2147483647 h 2331"/>
              <a:gd name="T16" fmla="*/ 2147483647 w 251"/>
              <a:gd name="T17" fmla="*/ 2147483647 h 2331"/>
              <a:gd name="T18" fmla="*/ 2147483647 w 251"/>
              <a:gd name="T19" fmla="*/ 2147483647 h 2331"/>
              <a:gd name="T20" fmla="*/ 2147483647 w 251"/>
              <a:gd name="T21" fmla="*/ 2147483647 h 2331"/>
              <a:gd name="T22" fmla="*/ 2147483647 w 251"/>
              <a:gd name="T23" fmla="*/ 2147483647 h 2331"/>
              <a:gd name="T24" fmla="*/ 2147483647 w 251"/>
              <a:gd name="T25" fmla="*/ 2147483647 h 2331"/>
              <a:gd name="T26" fmla="*/ 2147483647 w 251"/>
              <a:gd name="T27" fmla="*/ 2147483647 h 2331"/>
              <a:gd name="T28" fmla="*/ 2147483647 w 251"/>
              <a:gd name="T29" fmla="*/ 2147483647 h 2331"/>
              <a:gd name="T30" fmla="*/ 2147483647 w 251"/>
              <a:gd name="T31" fmla="*/ 2147483647 h 2331"/>
              <a:gd name="T32" fmla="*/ 2147483647 w 251"/>
              <a:gd name="T33" fmla="*/ 2147483647 h 2331"/>
              <a:gd name="T34" fmla="*/ 2147483647 w 251"/>
              <a:gd name="T35" fmla="*/ 2147483647 h 2331"/>
              <a:gd name="T36" fmla="*/ 2147483647 w 251"/>
              <a:gd name="T37" fmla="*/ 2147483647 h 2331"/>
              <a:gd name="T38" fmla="*/ 2147483647 w 251"/>
              <a:gd name="T39" fmla="*/ 2147483647 h 2331"/>
              <a:gd name="T40" fmla="*/ 2147483647 w 251"/>
              <a:gd name="T41" fmla="*/ 2147483647 h 2331"/>
              <a:gd name="T42" fmla="*/ 2147483647 w 251"/>
              <a:gd name="T43" fmla="*/ 0 h 23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1"/>
              <a:gd name="T67" fmla="*/ 0 h 2331"/>
              <a:gd name="T68" fmla="*/ 251 w 251"/>
              <a:gd name="T69" fmla="*/ 2331 h 233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1" h="2331">
                <a:moveTo>
                  <a:pt x="38" y="2331"/>
                </a:moveTo>
                <a:cubicBezTo>
                  <a:pt x="28" y="2296"/>
                  <a:pt x="10" y="2267"/>
                  <a:pt x="0" y="2232"/>
                </a:cubicBezTo>
                <a:cubicBezTo>
                  <a:pt x="17" y="2174"/>
                  <a:pt x="39" y="2170"/>
                  <a:pt x="99" y="2163"/>
                </a:cubicBezTo>
                <a:cubicBezTo>
                  <a:pt x="111" y="2122"/>
                  <a:pt x="87" y="2104"/>
                  <a:pt x="106" y="2057"/>
                </a:cubicBezTo>
                <a:cubicBezTo>
                  <a:pt x="112" y="2041"/>
                  <a:pt x="132" y="2037"/>
                  <a:pt x="145" y="2026"/>
                </a:cubicBezTo>
                <a:cubicBezTo>
                  <a:pt x="156" y="1988"/>
                  <a:pt x="161" y="1975"/>
                  <a:pt x="198" y="1958"/>
                </a:cubicBezTo>
                <a:cubicBezTo>
                  <a:pt x="217" y="1937"/>
                  <a:pt x="235" y="1927"/>
                  <a:pt x="251" y="1904"/>
                </a:cubicBezTo>
                <a:cubicBezTo>
                  <a:pt x="242" y="1867"/>
                  <a:pt x="233" y="1855"/>
                  <a:pt x="198" y="1843"/>
                </a:cubicBezTo>
                <a:cubicBezTo>
                  <a:pt x="186" y="1819"/>
                  <a:pt x="170" y="1798"/>
                  <a:pt x="160" y="1775"/>
                </a:cubicBezTo>
                <a:cubicBezTo>
                  <a:pt x="147" y="1745"/>
                  <a:pt x="153" y="1728"/>
                  <a:pt x="129" y="1706"/>
                </a:cubicBezTo>
                <a:cubicBezTo>
                  <a:pt x="118" y="1661"/>
                  <a:pt x="100" y="1616"/>
                  <a:pt x="68" y="1584"/>
                </a:cubicBezTo>
                <a:cubicBezTo>
                  <a:pt x="59" y="1527"/>
                  <a:pt x="44" y="1472"/>
                  <a:pt x="30" y="1417"/>
                </a:cubicBezTo>
                <a:cubicBezTo>
                  <a:pt x="36" y="1351"/>
                  <a:pt x="49" y="1309"/>
                  <a:pt x="68" y="1249"/>
                </a:cubicBezTo>
                <a:cubicBezTo>
                  <a:pt x="68" y="1244"/>
                  <a:pt x="57" y="1069"/>
                  <a:pt x="99" y="1028"/>
                </a:cubicBezTo>
                <a:cubicBezTo>
                  <a:pt x="112" y="1014"/>
                  <a:pt x="174" y="1004"/>
                  <a:pt x="206" y="975"/>
                </a:cubicBezTo>
                <a:cubicBezTo>
                  <a:pt x="202" y="906"/>
                  <a:pt x="218" y="794"/>
                  <a:pt x="160" y="739"/>
                </a:cubicBezTo>
                <a:cubicBezTo>
                  <a:pt x="141" y="684"/>
                  <a:pt x="138" y="620"/>
                  <a:pt x="114" y="571"/>
                </a:cubicBezTo>
                <a:cubicBezTo>
                  <a:pt x="94" y="477"/>
                  <a:pt x="114" y="594"/>
                  <a:pt x="114" y="487"/>
                </a:cubicBezTo>
                <a:cubicBezTo>
                  <a:pt x="114" y="458"/>
                  <a:pt x="103" y="431"/>
                  <a:pt x="99" y="403"/>
                </a:cubicBezTo>
                <a:cubicBezTo>
                  <a:pt x="102" y="377"/>
                  <a:pt x="114" y="352"/>
                  <a:pt x="114" y="327"/>
                </a:cubicBezTo>
                <a:cubicBezTo>
                  <a:pt x="114" y="315"/>
                  <a:pt x="101" y="238"/>
                  <a:pt x="99" y="221"/>
                </a:cubicBezTo>
                <a:cubicBezTo>
                  <a:pt x="103" y="149"/>
                  <a:pt x="122" y="70"/>
                  <a:pt x="122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99" name="Freeform 48"/>
          <p:cNvSpPr>
            <a:spLocks/>
          </p:cNvSpPr>
          <p:nvPr/>
        </p:nvSpPr>
        <p:spPr bwMode="auto">
          <a:xfrm>
            <a:off x="6048375" y="2878138"/>
            <a:ext cx="361950" cy="60325"/>
          </a:xfrm>
          <a:custGeom>
            <a:avLst/>
            <a:gdLst>
              <a:gd name="T0" fmla="*/ 0 w 228"/>
              <a:gd name="T1" fmla="*/ 2147483647 h 38"/>
              <a:gd name="T2" fmla="*/ 2147483647 w 228"/>
              <a:gd name="T3" fmla="*/ 0 h 38"/>
              <a:gd name="T4" fmla="*/ 2147483647 w 228"/>
              <a:gd name="T5" fmla="*/ 2147483647 h 38"/>
              <a:gd name="T6" fmla="*/ 0 60000 65536"/>
              <a:gd name="T7" fmla="*/ 0 60000 65536"/>
              <a:gd name="T8" fmla="*/ 0 60000 65536"/>
              <a:gd name="T9" fmla="*/ 0 w 228"/>
              <a:gd name="T10" fmla="*/ 0 h 38"/>
              <a:gd name="T11" fmla="*/ 228 w 228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" h="38">
                <a:moveTo>
                  <a:pt x="0" y="38"/>
                </a:moveTo>
                <a:cubicBezTo>
                  <a:pt x="24" y="13"/>
                  <a:pt x="43" y="11"/>
                  <a:pt x="76" y="0"/>
                </a:cubicBezTo>
                <a:cubicBezTo>
                  <a:pt x="125" y="5"/>
                  <a:pt x="178" y="23"/>
                  <a:pt x="228" y="23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0" name="Freeform 49"/>
          <p:cNvSpPr>
            <a:spLocks/>
          </p:cNvSpPr>
          <p:nvPr/>
        </p:nvSpPr>
        <p:spPr bwMode="auto">
          <a:xfrm>
            <a:off x="3773488" y="2430463"/>
            <a:ext cx="688975" cy="193675"/>
          </a:xfrm>
          <a:custGeom>
            <a:avLst/>
            <a:gdLst>
              <a:gd name="T0" fmla="*/ 0 w 434"/>
              <a:gd name="T1" fmla="*/ 2147483647 h 122"/>
              <a:gd name="T2" fmla="*/ 2147483647 w 434"/>
              <a:gd name="T3" fmla="*/ 2147483647 h 122"/>
              <a:gd name="T4" fmla="*/ 2147483647 w 434"/>
              <a:gd name="T5" fmla="*/ 2147483647 h 122"/>
              <a:gd name="T6" fmla="*/ 2147483647 w 434"/>
              <a:gd name="T7" fmla="*/ 0 h 122"/>
              <a:gd name="T8" fmla="*/ 0 60000 65536"/>
              <a:gd name="T9" fmla="*/ 0 60000 65536"/>
              <a:gd name="T10" fmla="*/ 0 60000 65536"/>
              <a:gd name="T11" fmla="*/ 0 60000 65536"/>
              <a:gd name="T12" fmla="*/ 0 w 434"/>
              <a:gd name="T13" fmla="*/ 0 h 122"/>
              <a:gd name="T14" fmla="*/ 434 w 434"/>
              <a:gd name="T15" fmla="*/ 122 h 1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4" h="122">
                <a:moveTo>
                  <a:pt x="0" y="122"/>
                </a:moveTo>
                <a:cubicBezTo>
                  <a:pt x="27" y="44"/>
                  <a:pt x="126" y="79"/>
                  <a:pt x="198" y="77"/>
                </a:cubicBezTo>
                <a:cubicBezTo>
                  <a:pt x="251" y="58"/>
                  <a:pt x="228" y="65"/>
                  <a:pt x="267" y="54"/>
                </a:cubicBezTo>
                <a:cubicBezTo>
                  <a:pt x="304" y="16"/>
                  <a:pt x="380" y="0"/>
                  <a:pt x="43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1" name="Freeform 50"/>
          <p:cNvSpPr>
            <a:spLocks/>
          </p:cNvSpPr>
          <p:nvPr/>
        </p:nvSpPr>
        <p:spPr bwMode="auto">
          <a:xfrm>
            <a:off x="3744913" y="1439863"/>
            <a:ext cx="525462" cy="1147762"/>
          </a:xfrm>
          <a:custGeom>
            <a:avLst/>
            <a:gdLst>
              <a:gd name="T0" fmla="*/ 2147483647 w 331"/>
              <a:gd name="T1" fmla="*/ 2147483647 h 723"/>
              <a:gd name="T2" fmla="*/ 2147483647 w 331"/>
              <a:gd name="T3" fmla="*/ 2147483647 h 723"/>
              <a:gd name="T4" fmla="*/ 2147483647 w 331"/>
              <a:gd name="T5" fmla="*/ 2147483647 h 723"/>
              <a:gd name="T6" fmla="*/ 2147483647 w 331"/>
              <a:gd name="T7" fmla="*/ 2147483647 h 723"/>
              <a:gd name="T8" fmla="*/ 2147483647 w 331"/>
              <a:gd name="T9" fmla="*/ 2147483647 h 723"/>
              <a:gd name="T10" fmla="*/ 2147483647 w 331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1"/>
              <a:gd name="T19" fmla="*/ 0 h 723"/>
              <a:gd name="T20" fmla="*/ 331 w 331"/>
              <a:gd name="T21" fmla="*/ 723 h 7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1" h="723">
                <a:moveTo>
                  <a:pt x="26" y="723"/>
                </a:moveTo>
                <a:cubicBezTo>
                  <a:pt x="0" y="651"/>
                  <a:pt x="26" y="558"/>
                  <a:pt x="18" y="480"/>
                </a:cubicBezTo>
                <a:cubicBezTo>
                  <a:pt x="23" y="446"/>
                  <a:pt x="29" y="388"/>
                  <a:pt x="49" y="358"/>
                </a:cubicBezTo>
                <a:cubicBezTo>
                  <a:pt x="72" y="322"/>
                  <a:pt x="110" y="322"/>
                  <a:pt x="140" y="297"/>
                </a:cubicBezTo>
                <a:cubicBezTo>
                  <a:pt x="182" y="259"/>
                  <a:pt x="222" y="221"/>
                  <a:pt x="270" y="190"/>
                </a:cubicBezTo>
                <a:cubicBezTo>
                  <a:pt x="288" y="129"/>
                  <a:pt x="331" y="66"/>
                  <a:pt x="331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2" name="Freeform 51"/>
          <p:cNvSpPr>
            <a:spLocks/>
          </p:cNvSpPr>
          <p:nvPr/>
        </p:nvSpPr>
        <p:spPr bwMode="auto">
          <a:xfrm>
            <a:off x="2590800" y="1219200"/>
            <a:ext cx="304800" cy="1676400"/>
          </a:xfrm>
          <a:custGeom>
            <a:avLst/>
            <a:gdLst>
              <a:gd name="T0" fmla="*/ 0 w 365"/>
              <a:gd name="T1" fmla="*/ 2147483647 h 907"/>
              <a:gd name="T2" fmla="*/ 2147483647 w 365"/>
              <a:gd name="T3" fmla="*/ 2147483647 h 907"/>
              <a:gd name="T4" fmla="*/ 2147483647 w 365"/>
              <a:gd name="T5" fmla="*/ 2147483647 h 907"/>
              <a:gd name="T6" fmla="*/ 2147483647 w 365"/>
              <a:gd name="T7" fmla="*/ 2147483647 h 907"/>
              <a:gd name="T8" fmla="*/ 2147483647 w 365"/>
              <a:gd name="T9" fmla="*/ 2147483647 h 907"/>
              <a:gd name="T10" fmla="*/ 2147483647 w 365"/>
              <a:gd name="T11" fmla="*/ 2147483647 h 907"/>
              <a:gd name="T12" fmla="*/ 2147483647 w 365"/>
              <a:gd name="T13" fmla="*/ 2147483647 h 907"/>
              <a:gd name="T14" fmla="*/ 2147483647 w 365"/>
              <a:gd name="T15" fmla="*/ 2147483647 h 907"/>
              <a:gd name="T16" fmla="*/ 2147483647 w 365"/>
              <a:gd name="T17" fmla="*/ 2147483647 h 907"/>
              <a:gd name="T18" fmla="*/ 2147483647 w 365"/>
              <a:gd name="T19" fmla="*/ 2147483647 h 907"/>
              <a:gd name="T20" fmla="*/ 2147483647 w 365"/>
              <a:gd name="T21" fmla="*/ 2147483647 h 907"/>
              <a:gd name="T22" fmla="*/ 2147483647 w 365"/>
              <a:gd name="T23" fmla="*/ 0 h 90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5"/>
              <a:gd name="T37" fmla="*/ 0 h 907"/>
              <a:gd name="T38" fmla="*/ 365 w 365"/>
              <a:gd name="T39" fmla="*/ 907 h 90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5" h="907">
                <a:moveTo>
                  <a:pt x="0" y="907"/>
                </a:moveTo>
                <a:cubicBezTo>
                  <a:pt x="38" y="847"/>
                  <a:pt x="18" y="875"/>
                  <a:pt x="61" y="823"/>
                </a:cubicBezTo>
                <a:cubicBezTo>
                  <a:pt x="83" y="766"/>
                  <a:pt x="105" y="691"/>
                  <a:pt x="160" y="656"/>
                </a:cubicBezTo>
                <a:cubicBezTo>
                  <a:pt x="166" y="651"/>
                  <a:pt x="175" y="651"/>
                  <a:pt x="183" y="648"/>
                </a:cubicBezTo>
                <a:cubicBezTo>
                  <a:pt x="190" y="643"/>
                  <a:pt x="197" y="638"/>
                  <a:pt x="205" y="633"/>
                </a:cubicBezTo>
                <a:cubicBezTo>
                  <a:pt x="225" y="575"/>
                  <a:pt x="208" y="513"/>
                  <a:pt x="160" y="480"/>
                </a:cubicBezTo>
                <a:cubicBezTo>
                  <a:pt x="173" y="402"/>
                  <a:pt x="179" y="309"/>
                  <a:pt x="228" y="244"/>
                </a:cubicBezTo>
                <a:cubicBezTo>
                  <a:pt x="247" y="171"/>
                  <a:pt x="231" y="199"/>
                  <a:pt x="266" y="153"/>
                </a:cubicBezTo>
                <a:cubicBezTo>
                  <a:pt x="275" y="126"/>
                  <a:pt x="287" y="102"/>
                  <a:pt x="297" y="77"/>
                </a:cubicBezTo>
                <a:cubicBezTo>
                  <a:pt x="303" y="39"/>
                  <a:pt x="295" y="42"/>
                  <a:pt x="320" y="23"/>
                </a:cubicBezTo>
                <a:cubicBezTo>
                  <a:pt x="327" y="17"/>
                  <a:pt x="334" y="12"/>
                  <a:pt x="343" y="8"/>
                </a:cubicBezTo>
                <a:cubicBezTo>
                  <a:pt x="349" y="4"/>
                  <a:pt x="365" y="0"/>
                  <a:pt x="365" y="0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3" name="Freeform 52"/>
          <p:cNvSpPr>
            <a:spLocks/>
          </p:cNvSpPr>
          <p:nvPr/>
        </p:nvSpPr>
        <p:spPr bwMode="auto">
          <a:xfrm>
            <a:off x="2819400" y="1905000"/>
            <a:ext cx="280988" cy="263525"/>
          </a:xfrm>
          <a:custGeom>
            <a:avLst/>
            <a:gdLst>
              <a:gd name="T0" fmla="*/ 2147483647 w 177"/>
              <a:gd name="T1" fmla="*/ 2147483647 h 166"/>
              <a:gd name="T2" fmla="*/ 2147483647 w 177"/>
              <a:gd name="T3" fmla="*/ 2147483647 h 166"/>
              <a:gd name="T4" fmla="*/ 2147483647 w 177"/>
              <a:gd name="T5" fmla="*/ 2147483647 h 166"/>
              <a:gd name="T6" fmla="*/ 2147483647 w 177"/>
              <a:gd name="T7" fmla="*/ 2147483647 h 166"/>
              <a:gd name="T8" fmla="*/ 2147483647 w 177"/>
              <a:gd name="T9" fmla="*/ 0 h 1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"/>
              <a:gd name="T16" fmla="*/ 0 h 166"/>
              <a:gd name="T17" fmla="*/ 177 w 177"/>
              <a:gd name="T18" fmla="*/ 166 h 1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" h="166">
                <a:moveTo>
                  <a:pt x="24" y="129"/>
                </a:moveTo>
                <a:cubicBezTo>
                  <a:pt x="86" y="43"/>
                  <a:pt x="0" y="166"/>
                  <a:pt x="47" y="84"/>
                </a:cubicBezTo>
                <a:cubicBezTo>
                  <a:pt x="52" y="74"/>
                  <a:pt x="71" y="61"/>
                  <a:pt x="78" y="53"/>
                </a:cubicBezTo>
                <a:cubicBezTo>
                  <a:pt x="83" y="45"/>
                  <a:pt x="85" y="35"/>
                  <a:pt x="93" y="30"/>
                </a:cubicBezTo>
                <a:cubicBezTo>
                  <a:pt x="116" y="14"/>
                  <a:pt x="153" y="20"/>
                  <a:pt x="177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4" name="Freeform 53"/>
          <p:cNvSpPr>
            <a:spLocks/>
          </p:cNvSpPr>
          <p:nvPr/>
        </p:nvSpPr>
        <p:spPr bwMode="auto">
          <a:xfrm>
            <a:off x="4191000" y="3567113"/>
            <a:ext cx="1593850" cy="1309687"/>
          </a:xfrm>
          <a:custGeom>
            <a:avLst/>
            <a:gdLst>
              <a:gd name="T0" fmla="*/ 0 w 1031"/>
              <a:gd name="T1" fmla="*/ 2147483647 h 793"/>
              <a:gd name="T2" fmla="*/ 2147483647 w 1031"/>
              <a:gd name="T3" fmla="*/ 2147483647 h 793"/>
              <a:gd name="T4" fmla="*/ 2147483647 w 1031"/>
              <a:gd name="T5" fmla="*/ 2147483647 h 793"/>
              <a:gd name="T6" fmla="*/ 2147483647 w 1031"/>
              <a:gd name="T7" fmla="*/ 2147483647 h 793"/>
              <a:gd name="T8" fmla="*/ 2147483647 w 1031"/>
              <a:gd name="T9" fmla="*/ 2147483647 h 793"/>
              <a:gd name="T10" fmla="*/ 2147483647 w 1031"/>
              <a:gd name="T11" fmla="*/ 2147483647 h 793"/>
              <a:gd name="T12" fmla="*/ 2147483647 w 1031"/>
              <a:gd name="T13" fmla="*/ 2147483647 h 793"/>
              <a:gd name="T14" fmla="*/ 2147483647 w 1031"/>
              <a:gd name="T15" fmla="*/ 2147483647 h 793"/>
              <a:gd name="T16" fmla="*/ 2147483647 w 1031"/>
              <a:gd name="T17" fmla="*/ 2147483647 h 793"/>
              <a:gd name="T18" fmla="*/ 2147483647 w 1031"/>
              <a:gd name="T19" fmla="*/ 2147483647 h 793"/>
              <a:gd name="T20" fmla="*/ 2147483647 w 1031"/>
              <a:gd name="T21" fmla="*/ 2147483647 h 793"/>
              <a:gd name="T22" fmla="*/ 2147483647 w 1031"/>
              <a:gd name="T23" fmla="*/ 2147483647 h 793"/>
              <a:gd name="T24" fmla="*/ 2147483647 w 1031"/>
              <a:gd name="T25" fmla="*/ 2147483647 h 793"/>
              <a:gd name="T26" fmla="*/ 2147483647 w 1031"/>
              <a:gd name="T27" fmla="*/ 2147483647 h 79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31"/>
              <a:gd name="T43" fmla="*/ 0 h 793"/>
              <a:gd name="T44" fmla="*/ 1031 w 1031"/>
              <a:gd name="T45" fmla="*/ 793 h 79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31" h="793">
                <a:moveTo>
                  <a:pt x="0" y="793"/>
                </a:moveTo>
                <a:cubicBezTo>
                  <a:pt x="30" y="704"/>
                  <a:pt x="70" y="681"/>
                  <a:pt x="122" y="610"/>
                </a:cubicBezTo>
                <a:cubicBezTo>
                  <a:pt x="157" y="560"/>
                  <a:pt x="197" y="505"/>
                  <a:pt x="244" y="465"/>
                </a:cubicBezTo>
                <a:cubicBezTo>
                  <a:pt x="280" y="433"/>
                  <a:pt x="329" y="424"/>
                  <a:pt x="374" y="412"/>
                </a:cubicBezTo>
                <a:cubicBezTo>
                  <a:pt x="389" y="407"/>
                  <a:pt x="419" y="397"/>
                  <a:pt x="419" y="397"/>
                </a:cubicBezTo>
                <a:cubicBezTo>
                  <a:pt x="429" y="387"/>
                  <a:pt x="436" y="372"/>
                  <a:pt x="450" y="366"/>
                </a:cubicBezTo>
                <a:cubicBezTo>
                  <a:pt x="479" y="350"/>
                  <a:pt x="533" y="347"/>
                  <a:pt x="564" y="343"/>
                </a:cubicBezTo>
                <a:cubicBezTo>
                  <a:pt x="620" y="289"/>
                  <a:pt x="695" y="257"/>
                  <a:pt x="747" y="206"/>
                </a:cubicBezTo>
                <a:cubicBezTo>
                  <a:pt x="754" y="198"/>
                  <a:pt x="761" y="189"/>
                  <a:pt x="770" y="183"/>
                </a:cubicBezTo>
                <a:cubicBezTo>
                  <a:pt x="796" y="164"/>
                  <a:pt x="826" y="166"/>
                  <a:pt x="854" y="153"/>
                </a:cubicBezTo>
                <a:cubicBezTo>
                  <a:pt x="878" y="140"/>
                  <a:pt x="895" y="130"/>
                  <a:pt x="922" y="123"/>
                </a:cubicBezTo>
                <a:cubicBezTo>
                  <a:pt x="945" y="97"/>
                  <a:pt x="969" y="73"/>
                  <a:pt x="998" y="54"/>
                </a:cubicBezTo>
                <a:cubicBezTo>
                  <a:pt x="1000" y="46"/>
                  <a:pt x="1000" y="37"/>
                  <a:pt x="1006" y="31"/>
                </a:cubicBezTo>
                <a:cubicBezTo>
                  <a:pt x="1031" y="0"/>
                  <a:pt x="1029" y="29"/>
                  <a:pt x="1029" y="8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5" name="Freeform 54"/>
          <p:cNvSpPr>
            <a:spLocks/>
          </p:cNvSpPr>
          <p:nvPr/>
        </p:nvSpPr>
        <p:spPr bwMode="auto">
          <a:xfrm>
            <a:off x="4365625" y="3902075"/>
            <a:ext cx="944563" cy="150813"/>
          </a:xfrm>
          <a:custGeom>
            <a:avLst/>
            <a:gdLst>
              <a:gd name="T0" fmla="*/ 0 w 595"/>
              <a:gd name="T1" fmla="*/ 2147483647 h 95"/>
              <a:gd name="T2" fmla="*/ 2147483647 w 595"/>
              <a:gd name="T3" fmla="*/ 2147483647 h 95"/>
              <a:gd name="T4" fmla="*/ 2147483647 w 595"/>
              <a:gd name="T5" fmla="*/ 2147483647 h 95"/>
              <a:gd name="T6" fmla="*/ 2147483647 w 595"/>
              <a:gd name="T7" fmla="*/ 2147483647 h 95"/>
              <a:gd name="T8" fmla="*/ 2147483647 w 595"/>
              <a:gd name="T9" fmla="*/ 2147483647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5"/>
              <a:gd name="T16" fmla="*/ 0 h 95"/>
              <a:gd name="T17" fmla="*/ 595 w 59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5" h="95">
                <a:moveTo>
                  <a:pt x="0" y="41"/>
                </a:moveTo>
                <a:cubicBezTo>
                  <a:pt x="139" y="45"/>
                  <a:pt x="201" y="0"/>
                  <a:pt x="282" y="64"/>
                </a:cubicBezTo>
                <a:cubicBezTo>
                  <a:pt x="311" y="87"/>
                  <a:pt x="283" y="73"/>
                  <a:pt x="320" y="87"/>
                </a:cubicBezTo>
                <a:cubicBezTo>
                  <a:pt x="582" y="76"/>
                  <a:pt x="457" y="95"/>
                  <a:pt x="572" y="56"/>
                </a:cubicBezTo>
                <a:cubicBezTo>
                  <a:pt x="590" y="28"/>
                  <a:pt x="582" y="41"/>
                  <a:pt x="595" y="18"/>
                </a:cubicBezTo>
              </a:path>
            </a:pathLst>
          </a:custGeom>
          <a:noFill/>
          <a:ln w="1016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6" name="AutoShape 55"/>
          <p:cNvSpPr>
            <a:spLocks noChangeArrowheads="1"/>
          </p:cNvSpPr>
          <p:nvPr/>
        </p:nvSpPr>
        <p:spPr bwMode="auto">
          <a:xfrm rot="-9948173">
            <a:off x="1588" y="2724150"/>
            <a:ext cx="4495800" cy="17605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1 w 21600"/>
              <a:gd name="T13" fmla="*/ 0 h 21600"/>
              <a:gd name="T14" fmla="*/ 21149 w 21600"/>
              <a:gd name="T15" fmla="*/ 1234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399" y="10799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599" y="10799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399" y="10799"/>
                </a:lnTo>
                <a:close/>
              </a:path>
            </a:pathLst>
          </a:custGeom>
          <a:solidFill>
            <a:srgbClr val="F79E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7" name="Oval 56"/>
          <p:cNvSpPr>
            <a:spLocks noChangeArrowheads="1"/>
          </p:cNvSpPr>
          <p:nvPr/>
        </p:nvSpPr>
        <p:spPr bwMode="auto">
          <a:xfrm>
            <a:off x="3352800" y="3657600"/>
            <a:ext cx="1066800" cy="838200"/>
          </a:xfrm>
          <a:prstGeom prst="ellipse">
            <a:avLst/>
          </a:prstGeom>
          <a:solidFill>
            <a:srgbClr val="F79E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808" name="Freeform 57"/>
          <p:cNvSpPr>
            <a:spLocks/>
          </p:cNvSpPr>
          <p:nvPr/>
        </p:nvSpPr>
        <p:spPr bwMode="auto">
          <a:xfrm rot="6772893">
            <a:off x="5411788" y="4799012"/>
            <a:ext cx="749300" cy="600075"/>
          </a:xfrm>
          <a:custGeom>
            <a:avLst/>
            <a:gdLst>
              <a:gd name="T0" fmla="*/ 0 w 424"/>
              <a:gd name="T1" fmla="*/ 2147483647 h 330"/>
              <a:gd name="T2" fmla="*/ 2147483647 w 424"/>
              <a:gd name="T3" fmla="*/ 2147483647 h 330"/>
              <a:gd name="T4" fmla="*/ 2147483647 w 424"/>
              <a:gd name="T5" fmla="*/ 2147483647 h 330"/>
              <a:gd name="T6" fmla="*/ 2147483647 w 424"/>
              <a:gd name="T7" fmla="*/ 2147483647 h 330"/>
              <a:gd name="T8" fmla="*/ 2147483647 w 424"/>
              <a:gd name="T9" fmla="*/ 2147483647 h 330"/>
              <a:gd name="T10" fmla="*/ 2147483647 w 424"/>
              <a:gd name="T11" fmla="*/ 2147483647 h 330"/>
              <a:gd name="T12" fmla="*/ 2147483647 w 424"/>
              <a:gd name="T13" fmla="*/ 2147483647 h 330"/>
              <a:gd name="T14" fmla="*/ 2147483647 w 424"/>
              <a:gd name="T15" fmla="*/ 2147483647 h 330"/>
              <a:gd name="T16" fmla="*/ 2147483647 w 424"/>
              <a:gd name="T17" fmla="*/ 2147483647 h 330"/>
              <a:gd name="T18" fmla="*/ 2147483647 w 424"/>
              <a:gd name="T19" fmla="*/ 2147483647 h 330"/>
              <a:gd name="T20" fmla="*/ 2147483647 w 424"/>
              <a:gd name="T21" fmla="*/ 2147483647 h 330"/>
              <a:gd name="T22" fmla="*/ 2147483647 w 424"/>
              <a:gd name="T23" fmla="*/ 2147483647 h 330"/>
              <a:gd name="T24" fmla="*/ 2147483647 w 424"/>
              <a:gd name="T25" fmla="*/ 2147483647 h 330"/>
              <a:gd name="T26" fmla="*/ 2147483647 w 424"/>
              <a:gd name="T27" fmla="*/ 2147483647 h 330"/>
              <a:gd name="T28" fmla="*/ 2147483647 w 424"/>
              <a:gd name="T29" fmla="*/ 2147483647 h 330"/>
              <a:gd name="T30" fmla="*/ 2147483647 w 424"/>
              <a:gd name="T31" fmla="*/ 2147483647 h 330"/>
              <a:gd name="T32" fmla="*/ 2147483647 w 424"/>
              <a:gd name="T33" fmla="*/ 2147483647 h 330"/>
              <a:gd name="T34" fmla="*/ 2147483647 w 424"/>
              <a:gd name="T35" fmla="*/ 2147483647 h 330"/>
              <a:gd name="T36" fmla="*/ 2147483647 w 424"/>
              <a:gd name="T37" fmla="*/ 2147483647 h 330"/>
              <a:gd name="T38" fmla="*/ 0 w 424"/>
              <a:gd name="T39" fmla="*/ 2147483647 h 3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24"/>
              <a:gd name="T61" fmla="*/ 0 h 330"/>
              <a:gd name="T62" fmla="*/ 424 w 424"/>
              <a:gd name="T63" fmla="*/ 330 h 33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24" h="330">
                <a:moveTo>
                  <a:pt x="0" y="163"/>
                </a:moveTo>
                <a:cubicBezTo>
                  <a:pt x="49" y="178"/>
                  <a:pt x="103" y="150"/>
                  <a:pt x="152" y="140"/>
                </a:cubicBezTo>
                <a:cubicBezTo>
                  <a:pt x="159" y="142"/>
                  <a:pt x="169" y="141"/>
                  <a:pt x="175" y="147"/>
                </a:cubicBezTo>
                <a:cubicBezTo>
                  <a:pt x="211" y="183"/>
                  <a:pt x="120" y="183"/>
                  <a:pt x="114" y="185"/>
                </a:cubicBezTo>
                <a:cubicBezTo>
                  <a:pt x="108" y="186"/>
                  <a:pt x="59" y="200"/>
                  <a:pt x="68" y="216"/>
                </a:cubicBezTo>
                <a:cubicBezTo>
                  <a:pt x="73" y="225"/>
                  <a:pt x="88" y="211"/>
                  <a:pt x="99" y="208"/>
                </a:cubicBezTo>
                <a:cubicBezTo>
                  <a:pt x="114" y="203"/>
                  <a:pt x="144" y="193"/>
                  <a:pt x="144" y="193"/>
                </a:cubicBezTo>
                <a:cubicBezTo>
                  <a:pt x="184" y="200"/>
                  <a:pt x="219" y="211"/>
                  <a:pt x="259" y="223"/>
                </a:cubicBezTo>
                <a:cubicBezTo>
                  <a:pt x="302" y="269"/>
                  <a:pt x="246" y="204"/>
                  <a:pt x="281" y="262"/>
                </a:cubicBezTo>
                <a:cubicBezTo>
                  <a:pt x="287" y="272"/>
                  <a:pt x="311" y="286"/>
                  <a:pt x="320" y="292"/>
                </a:cubicBezTo>
                <a:cubicBezTo>
                  <a:pt x="325" y="299"/>
                  <a:pt x="327" y="310"/>
                  <a:pt x="335" y="315"/>
                </a:cubicBezTo>
                <a:cubicBezTo>
                  <a:pt x="348" y="323"/>
                  <a:pt x="380" y="330"/>
                  <a:pt x="380" y="330"/>
                </a:cubicBezTo>
                <a:cubicBezTo>
                  <a:pt x="424" y="288"/>
                  <a:pt x="408" y="182"/>
                  <a:pt x="411" y="140"/>
                </a:cubicBezTo>
                <a:cubicBezTo>
                  <a:pt x="390" y="80"/>
                  <a:pt x="386" y="24"/>
                  <a:pt x="320" y="3"/>
                </a:cubicBezTo>
                <a:cubicBezTo>
                  <a:pt x="304" y="5"/>
                  <a:pt x="285" y="0"/>
                  <a:pt x="274" y="10"/>
                </a:cubicBezTo>
                <a:cubicBezTo>
                  <a:pt x="257" y="23"/>
                  <a:pt x="266" y="55"/>
                  <a:pt x="251" y="71"/>
                </a:cubicBezTo>
                <a:cubicBezTo>
                  <a:pt x="228" y="93"/>
                  <a:pt x="206" y="89"/>
                  <a:pt x="175" y="94"/>
                </a:cubicBezTo>
                <a:cubicBezTo>
                  <a:pt x="167" y="96"/>
                  <a:pt x="158" y="96"/>
                  <a:pt x="152" y="102"/>
                </a:cubicBezTo>
                <a:cubicBezTo>
                  <a:pt x="127" y="121"/>
                  <a:pt x="129" y="147"/>
                  <a:pt x="91" y="147"/>
                </a:cubicBezTo>
                <a:lnTo>
                  <a:pt x="0" y="163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9" name="Freeform 58"/>
          <p:cNvSpPr>
            <a:spLocks/>
          </p:cNvSpPr>
          <p:nvPr/>
        </p:nvSpPr>
        <p:spPr bwMode="auto">
          <a:xfrm>
            <a:off x="3581400" y="4953000"/>
            <a:ext cx="2714625" cy="387350"/>
          </a:xfrm>
          <a:custGeom>
            <a:avLst/>
            <a:gdLst>
              <a:gd name="T0" fmla="*/ 0 w 1173"/>
              <a:gd name="T1" fmla="*/ 2147483647 h 244"/>
              <a:gd name="T2" fmla="*/ 2147483647 w 1173"/>
              <a:gd name="T3" fmla="*/ 2147483647 h 244"/>
              <a:gd name="T4" fmla="*/ 2147483647 w 1173"/>
              <a:gd name="T5" fmla="*/ 2147483647 h 244"/>
              <a:gd name="T6" fmla="*/ 2147483647 w 1173"/>
              <a:gd name="T7" fmla="*/ 2147483647 h 244"/>
              <a:gd name="T8" fmla="*/ 2147483647 w 1173"/>
              <a:gd name="T9" fmla="*/ 2147483647 h 244"/>
              <a:gd name="T10" fmla="*/ 2147483647 w 1173"/>
              <a:gd name="T11" fmla="*/ 2147483647 h 244"/>
              <a:gd name="T12" fmla="*/ 2147483647 w 1173"/>
              <a:gd name="T13" fmla="*/ 2147483647 h 244"/>
              <a:gd name="T14" fmla="*/ 2147483647 w 1173"/>
              <a:gd name="T15" fmla="*/ 2147483647 h 244"/>
              <a:gd name="T16" fmla="*/ 2147483647 w 1173"/>
              <a:gd name="T17" fmla="*/ 2147483647 h 244"/>
              <a:gd name="T18" fmla="*/ 2147483647 w 1173"/>
              <a:gd name="T19" fmla="*/ 2147483647 h 244"/>
              <a:gd name="T20" fmla="*/ 2147483647 w 1173"/>
              <a:gd name="T21" fmla="*/ 2147483647 h 244"/>
              <a:gd name="T22" fmla="*/ 2147483647 w 1173"/>
              <a:gd name="T23" fmla="*/ 2147483647 h 244"/>
              <a:gd name="T24" fmla="*/ 2147483647 w 1173"/>
              <a:gd name="T25" fmla="*/ 2147483647 h 244"/>
              <a:gd name="T26" fmla="*/ 2147483647 w 1173"/>
              <a:gd name="T27" fmla="*/ 2147483647 h 2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73"/>
              <a:gd name="T43" fmla="*/ 0 h 244"/>
              <a:gd name="T44" fmla="*/ 1173 w 1173"/>
              <a:gd name="T45" fmla="*/ 244 h 2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73" h="244">
                <a:moveTo>
                  <a:pt x="0" y="91"/>
                </a:moveTo>
                <a:cubicBezTo>
                  <a:pt x="31" y="42"/>
                  <a:pt x="53" y="25"/>
                  <a:pt x="107" y="7"/>
                </a:cubicBezTo>
                <a:cubicBezTo>
                  <a:pt x="152" y="10"/>
                  <a:pt x="203" y="0"/>
                  <a:pt x="244" y="22"/>
                </a:cubicBezTo>
                <a:cubicBezTo>
                  <a:pt x="265" y="33"/>
                  <a:pt x="305" y="60"/>
                  <a:pt x="305" y="60"/>
                </a:cubicBezTo>
                <a:cubicBezTo>
                  <a:pt x="309" y="77"/>
                  <a:pt x="312" y="101"/>
                  <a:pt x="328" y="114"/>
                </a:cubicBezTo>
                <a:cubicBezTo>
                  <a:pt x="346" y="128"/>
                  <a:pt x="373" y="124"/>
                  <a:pt x="396" y="129"/>
                </a:cubicBezTo>
                <a:cubicBezTo>
                  <a:pt x="484" y="148"/>
                  <a:pt x="520" y="151"/>
                  <a:pt x="625" y="159"/>
                </a:cubicBezTo>
                <a:cubicBezTo>
                  <a:pt x="653" y="160"/>
                  <a:pt x="681" y="164"/>
                  <a:pt x="709" y="167"/>
                </a:cubicBezTo>
                <a:cubicBezTo>
                  <a:pt x="749" y="177"/>
                  <a:pt x="777" y="204"/>
                  <a:pt x="815" y="220"/>
                </a:cubicBezTo>
                <a:cubicBezTo>
                  <a:pt x="874" y="244"/>
                  <a:pt x="868" y="236"/>
                  <a:pt x="945" y="243"/>
                </a:cubicBezTo>
                <a:cubicBezTo>
                  <a:pt x="965" y="240"/>
                  <a:pt x="985" y="240"/>
                  <a:pt x="1006" y="236"/>
                </a:cubicBezTo>
                <a:cubicBezTo>
                  <a:pt x="1021" y="232"/>
                  <a:pt x="1036" y="225"/>
                  <a:pt x="1052" y="220"/>
                </a:cubicBezTo>
                <a:cubicBezTo>
                  <a:pt x="1059" y="217"/>
                  <a:pt x="1074" y="213"/>
                  <a:pt x="1074" y="213"/>
                </a:cubicBezTo>
                <a:cubicBezTo>
                  <a:pt x="1168" y="220"/>
                  <a:pt x="1135" y="220"/>
                  <a:pt x="1173" y="220"/>
                </a:cubicBezTo>
              </a:path>
            </a:pathLst>
          </a:custGeom>
          <a:noFill/>
          <a:ln w="7620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10" name="Freeform 59"/>
          <p:cNvSpPr>
            <a:spLocks/>
          </p:cNvSpPr>
          <p:nvPr/>
        </p:nvSpPr>
        <p:spPr bwMode="auto">
          <a:xfrm>
            <a:off x="4800600" y="6300788"/>
            <a:ext cx="609600" cy="1112837"/>
          </a:xfrm>
          <a:custGeom>
            <a:avLst/>
            <a:gdLst>
              <a:gd name="T0" fmla="*/ 2147483647 w 384"/>
              <a:gd name="T1" fmla="*/ 2147483647 h 701"/>
              <a:gd name="T2" fmla="*/ 2147483647 w 384"/>
              <a:gd name="T3" fmla="*/ 2147483647 h 701"/>
              <a:gd name="T4" fmla="*/ 2147483647 w 384"/>
              <a:gd name="T5" fmla="*/ 2147483647 h 701"/>
              <a:gd name="T6" fmla="*/ 2147483647 w 384"/>
              <a:gd name="T7" fmla="*/ 2147483647 h 701"/>
              <a:gd name="T8" fmla="*/ 2147483647 w 384"/>
              <a:gd name="T9" fmla="*/ 2147483647 h 701"/>
              <a:gd name="T10" fmla="*/ 2147483647 w 384"/>
              <a:gd name="T11" fmla="*/ 2147483647 h 701"/>
              <a:gd name="T12" fmla="*/ 2147483647 w 384"/>
              <a:gd name="T13" fmla="*/ 2147483647 h 701"/>
              <a:gd name="T14" fmla="*/ 2147483647 w 384"/>
              <a:gd name="T15" fmla="*/ 2147483647 h 701"/>
              <a:gd name="T16" fmla="*/ 2147483647 w 384"/>
              <a:gd name="T17" fmla="*/ 2147483647 h 701"/>
              <a:gd name="T18" fmla="*/ 2147483647 w 384"/>
              <a:gd name="T19" fmla="*/ 2147483647 h 701"/>
              <a:gd name="T20" fmla="*/ 2147483647 w 384"/>
              <a:gd name="T21" fmla="*/ 2147483647 h 701"/>
              <a:gd name="T22" fmla="*/ 2147483647 w 384"/>
              <a:gd name="T23" fmla="*/ 2147483647 h 701"/>
              <a:gd name="T24" fmla="*/ 2147483647 w 384"/>
              <a:gd name="T25" fmla="*/ 2147483647 h 701"/>
              <a:gd name="T26" fmla="*/ 2147483647 w 384"/>
              <a:gd name="T27" fmla="*/ 2147483647 h 701"/>
              <a:gd name="T28" fmla="*/ 2147483647 w 384"/>
              <a:gd name="T29" fmla="*/ 2147483647 h 701"/>
              <a:gd name="T30" fmla="*/ 2147483647 w 384"/>
              <a:gd name="T31" fmla="*/ 2147483647 h 701"/>
              <a:gd name="T32" fmla="*/ 2147483647 w 384"/>
              <a:gd name="T33" fmla="*/ 2147483647 h 701"/>
              <a:gd name="T34" fmla="*/ 2147483647 w 384"/>
              <a:gd name="T35" fmla="*/ 2147483647 h 701"/>
              <a:gd name="T36" fmla="*/ 2147483647 w 384"/>
              <a:gd name="T37" fmla="*/ 2147483647 h 701"/>
              <a:gd name="T38" fmla="*/ 2147483647 w 384"/>
              <a:gd name="T39" fmla="*/ 2147483647 h 701"/>
              <a:gd name="T40" fmla="*/ 2147483647 w 384"/>
              <a:gd name="T41" fmla="*/ 2147483647 h 701"/>
              <a:gd name="T42" fmla="*/ 2147483647 w 384"/>
              <a:gd name="T43" fmla="*/ 2147483647 h 701"/>
              <a:gd name="T44" fmla="*/ 2147483647 w 384"/>
              <a:gd name="T45" fmla="*/ 2147483647 h 701"/>
              <a:gd name="T46" fmla="*/ 2147483647 w 384"/>
              <a:gd name="T47" fmla="*/ 2147483647 h 701"/>
              <a:gd name="T48" fmla="*/ 2147483647 w 384"/>
              <a:gd name="T49" fmla="*/ 2147483647 h 701"/>
              <a:gd name="T50" fmla="*/ 2147483647 w 384"/>
              <a:gd name="T51" fmla="*/ 2147483647 h 701"/>
              <a:gd name="T52" fmla="*/ 2147483647 w 384"/>
              <a:gd name="T53" fmla="*/ 2147483647 h 701"/>
              <a:gd name="T54" fmla="*/ 2147483647 w 384"/>
              <a:gd name="T55" fmla="*/ 2147483647 h 701"/>
              <a:gd name="T56" fmla="*/ 2147483647 w 384"/>
              <a:gd name="T57" fmla="*/ 2147483647 h 70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"/>
              <a:gd name="T88" fmla="*/ 0 h 701"/>
              <a:gd name="T89" fmla="*/ 384 w 384"/>
              <a:gd name="T90" fmla="*/ 701 h 70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" h="701">
                <a:moveTo>
                  <a:pt x="58" y="15"/>
                </a:moveTo>
                <a:cubicBezTo>
                  <a:pt x="63" y="22"/>
                  <a:pt x="66" y="31"/>
                  <a:pt x="73" y="38"/>
                </a:cubicBezTo>
                <a:cubicBezTo>
                  <a:pt x="79" y="44"/>
                  <a:pt x="90" y="45"/>
                  <a:pt x="96" y="53"/>
                </a:cubicBezTo>
                <a:cubicBezTo>
                  <a:pt x="103" y="62"/>
                  <a:pt x="104" y="89"/>
                  <a:pt x="111" y="99"/>
                </a:cubicBezTo>
                <a:cubicBezTo>
                  <a:pt x="135" y="136"/>
                  <a:pt x="183" y="183"/>
                  <a:pt x="226" y="198"/>
                </a:cubicBezTo>
                <a:cubicBezTo>
                  <a:pt x="228" y="205"/>
                  <a:pt x="229" y="213"/>
                  <a:pt x="233" y="221"/>
                </a:cubicBezTo>
                <a:cubicBezTo>
                  <a:pt x="236" y="229"/>
                  <a:pt x="248" y="234"/>
                  <a:pt x="248" y="244"/>
                </a:cubicBezTo>
                <a:cubicBezTo>
                  <a:pt x="248" y="259"/>
                  <a:pt x="233" y="289"/>
                  <a:pt x="233" y="289"/>
                </a:cubicBezTo>
                <a:cubicBezTo>
                  <a:pt x="230" y="305"/>
                  <a:pt x="228" y="340"/>
                  <a:pt x="218" y="358"/>
                </a:cubicBezTo>
                <a:cubicBezTo>
                  <a:pt x="208" y="374"/>
                  <a:pt x="187" y="404"/>
                  <a:pt x="187" y="404"/>
                </a:cubicBezTo>
                <a:cubicBezTo>
                  <a:pt x="169" y="455"/>
                  <a:pt x="182" y="437"/>
                  <a:pt x="157" y="465"/>
                </a:cubicBezTo>
                <a:cubicBezTo>
                  <a:pt x="137" y="519"/>
                  <a:pt x="116" y="553"/>
                  <a:pt x="58" y="571"/>
                </a:cubicBezTo>
                <a:cubicBezTo>
                  <a:pt x="49" y="584"/>
                  <a:pt x="35" y="595"/>
                  <a:pt x="27" y="609"/>
                </a:cubicBezTo>
                <a:cubicBezTo>
                  <a:pt x="22" y="615"/>
                  <a:pt x="23" y="624"/>
                  <a:pt x="20" y="632"/>
                </a:cubicBezTo>
                <a:cubicBezTo>
                  <a:pt x="16" y="640"/>
                  <a:pt x="10" y="647"/>
                  <a:pt x="5" y="655"/>
                </a:cubicBezTo>
                <a:cubicBezTo>
                  <a:pt x="7" y="667"/>
                  <a:pt x="0" y="687"/>
                  <a:pt x="12" y="693"/>
                </a:cubicBezTo>
                <a:cubicBezTo>
                  <a:pt x="28" y="701"/>
                  <a:pt x="49" y="692"/>
                  <a:pt x="66" y="685"/>
                </a:cubicBezTo>
                <a:cubicBezTo>
                  <a:pt x="80" y="678"/>
                  <a:pt x="82" y="655"/>
                  <a:pt x="96" y="647"/>
                </a:cubicBezTo>
                <a:cubicBezTo>
                  <a:pt x="109" y="638"/>
                  <a:pt x="127" y="639"/>
                  <a:pt x="142" y="632"/>
                </a:cubicBezTo>
                <a:cubicBezTo>
                  <a:pt x="204" y="600"/>
                  <a:pt x="128" y="630"/>
                  <a:pt x="187" y="609"/>
                </a:cubicBezTo>
                <a:cubicBezTo>
                  <a:pt x="240" y="627"/>
                  <a:pt x="217" y="630"/>
                  <a:pt x="256" y="617"/>
                </a:cubicBezTo>
                <a:cubicBezTo>
                  <a:pt x="278" y="594"/>
                  <a:pt x="290" y="573"/>
                  <a:pt x="317" y="556"/>
                </a:cubicBezTo>
                <a:cubicBezTo>
                  <a:pt x="384" y="570"/>
                  <a:pt x="364" y="544"/>
                  <a:pt x="355" y="480"/>
                </a:cubicBezTo>
                <a:cubicBezTo>
                  <a:pt x="350" y="451"/>
                  <a:pt x="345" y="371"/>
                  <a:pt x="325" y="335"/>
                </a:cubicBezTo>
                <a:cubicBezTo>
                  <a:pt x="278" y="250"/>
                  <a:pt x="304" y="320"/>
                  <a:pt x="286" y="266"/>
                </a:cubicBezTo>
                <a:cubicBezTo>
                  <a:pt x="280" y="188"/>
                  <a:pt x="269" y="146"/>
                  <a:pt x="248" y="76"/>
                </a:cubicBezTo>
                <a:cubicBezTo>
                  <a:pt x="245" y="68"/>
                  <a:pt x="246" y="58"/>
                  <a:pt x="241" y="53"/>
                </a:cubicBezTo>
                <a:cubicBezTo>
                  <a:pt x="231" y="43"/>
                  <a:pt x="157" y="26"/>
                  <a:pt x="142" y="23"/>
                </a:cubicBezTo>
                <a:cubicBezTo>
                  <a:pt x="125" y="19"/>
                  <a:pt x="72" y="0"/>
                  <a:pt x="58" y="15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11" name="Freeform 60"/>
          <p:cNvSpPr>
            <a:spLocks/>
          </p:cNvSpPr>
          <p:nvPr/>
        </p:nvSpPr>
        <p:spPr bwMode="auto">
          <a:xfrm>
            <a:off x="7412038" y="3271838"/>
            <a:ext cx="576262" cy="611187"/>
          </a:xfrm>
          <a:custGeom>
            <a:avLst/>
            <a:gdLst>
              <a:gd name="T0" fmla="*/ 2147483647 w 363"/>
              <a:gd name="T1" fmla="*/ 2147483647 h 385"/>
              <a:gd name="T2" fmla="*/ 2147483647 w 363"/>
              <a:gd name="T3" fmla="*/ 2147483647 h 385"/>
              <a:gd name="T4" fmla="*/ 2147483647 w 363"/>
              <a:gd name="T5" fmla="*/ 2147483647 h 385"/>
              <a:gd name="T6" fmla="*/ 2147483647 w 363"/>
              <a:gd name="T7" fmla="*/ 2147483647 h 385"/>
              <a:gd name="T8" fmla="*/ 2147483647 w 363"/>
              <a:gd name="T9" fmla="*/ 2147483647 h 385"/>
              <a:gd name="T10" fmla="*/ 2147483647 w 363"/>
              <a:gd name="T11" fmla="*/ 2147483647 h 385"/>
              <a:gd name="T12" fmla="*/ 2147483647 w 363"/>
              <a:gd name="T13" fmla="*/ 2147483647 h 385"/>
              <a:gd name="T14" fmla="*/ 2147483647 w 363"/>
              <a:gd name="T15" fmla="*/ 2147483647 h 385"/>
              <a:gd name="T16" fmla="*/ 2147483647 w 363"/>
              <a:gd name="T17" fmla="*/ 2147483647 h 385"/>
              <a:gd name="T18" fmla="*/ 2147483647 w 363"/>
              <a:gd name="T19" fmla="*/ 2147483647 h 385"/>
              <a:gd name="T20" fmla="*/ 2147483647 w 363"/>
              <a:gd name="T21" fmla="*/ 2147483647 h 385"/>
              <a:gd name="T22" fmla="*/ 2147483647 w 363"/>
              <a:gd name="T23" fmla="*/ 2147483647 h 385"/>
              <a:gd name="T24" fmla="*/ 2147483647 w 363"/>
              <a:gd name="T25" fmla="*/ 2147483647 h 385"/>
              <a:gd name="T26" fmla="*/ 2147483647 w 363"/>
              <a:gd name="T27" fmla="*/ 2147483647 h 385"/>
              <a:gd name="T28" fmla="*/ 2147483647 w 363"/>
              <a:gd name="T29" fmla="*/ 2147483647 h 385"/>
              <a:gd name="T30" fmla="*/ 2147483647 w 363"/>
              <a:gd name="T31" fmla="*/ 2147483647 h 385"/>
              <a:gd name="T32" fmla="*/ 2147483647 w 363"/>
              <a:gd name="T33" fmla="*/ 2147483647 h 385"/>
              <a:gd name="T34" fmla="*/ 2147483647 w 363"/>
              <a:gd name="T35" fmla="*/ 2147483647 h 38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63"/>
              <a:gd name="T55" fmla="*/ 0 h 385"/>
              <a:gd name="T56" fmla="*/ 363 w 363"/>
              <a:gd name="T57" fmla="*/ 385 h 38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63" h="385">
                <a:moveTo>
                  <a:pt x="1" y="209"/>
                </a:moveTo>
                <a:cubicBezTo>
                  <a:pt x="3" y="188"/>
                  <a:pt x="0" y="166"/>
                  <a:pt x="9" y="148"/>
                </a:cubicBezTo>
                <a:cubicBezTo>
                  <a:pt x="12" y="140"/>
                  <a:pt x="25" y="145"/>
                  <a:pt x="32" y="141"/>
                </a:cubicBezTo>
                <a:cubicBezTo>
                  <a:pt x="84" y="99"/>
                  <a:pt x="9" y="131"/>
                  <a:pt x="70" y="110"/>
                </a:cubicBezTo>
                <a:cubicBezTo>
                  <a:pt x="105" y="74"/>
                  <a:pt x="84" y="92"/>
                  <a:pt x="138" y="57"/>
                </a:cubicBezTo>
                <a:cubicBezTo>
                  <a:pt x="145" y="51"/>
                  <a:pt x="161" y="42"/>
                  <a:pt x="161" y="42"/>
                </a:cubicBezTo>
                <a:cubicBezTo>
                  <a:pt x="175" y="0"/>
                  <a:pt x="188" y="4"/>
                  <a:pt x="222" y="26"/>
                </a:cubicBezTo>
                <a:cubicBezTo>
                  <a:pt x="219" y="41"/>
                  <a:pt x="218" y="56"/>
                  <a:pt x="215" y="72"/>
                </a:cubicBezTo>
                <a:cubicBezTo>
                  <a:pt x="211" y="87"/>
                  <a:pt x="199" y="118"/>
                  <a:pt x="199" y="118"/>
                </a:cubicBezTo>
                <a:cubicBezTo>
                  <a:pt x="239" y="156"/>
                  <a:pt x="286" y="161"/>
                  <a:pt x="337" y="179"/>
                </a:cubicBezTo>
                <a:cubicBezTo>
                  <a:pt x="363" y="219"/>
                  <a:pt x="355" y="197"/>
                  <a:pt x="344" y="270"/>
                </a:cubicBezTo>
                <a:cubicBezTo>
                  <a:pt x="340" y="293"/>
                  <a:pt x="342" y="328"/>
                  <a:pt x="321" y="339"/>
                </a:cubicBezTo>
                <a:cubicBezTo>
                  <a:pt x="261" y="368"/>
                  <a:pt x="196" y="375"/>
                  <a:pt x="131" y="384"/>
                </a:cubicBezTo>
                <a:cubicBezTo>
                  <a:pt x="82" y="372"/>
                  <a:pt x="105" y="385"/>
                  <a:pt x="70" y="331"/>
                </a:cubicBezTo>
                <a:cubicBezTo>
                  <a:pt x="59" y="315"/>
                  <a:pt x="39" y="285"/>
                  <a:pt x="39" y="285"/>
                </a:cubicBezTo>
                <a:cubicBezTo>
                  <a:pt x="36" y="277"/>
                  <a:pt x="35" y="269"/>
                  <a:pt x="32" y="263"/>
                </a:cubicBezTo>
                <a:cubicBezTo>
                  <a:pt x="28" y="256"/>
                  <a:pt x="20" y="253"/>
                  <a:pt x="17" y="247"/>
                </a:cubicBezTo>
                <a:cubicBezTo>
                  <a:pt x="0" y="213"/>
                  <a:pt x="1" y="184"/>
                  <a:pt x="1" y="209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12" name="Freeform 61"/>
          <p:cNvSpPr>
            <a:spLocks/>
          </p:cNvSpPr>
          <p:nvPr/>
        </p:nvSpPr>
        <p:spPr bwMode="auto">
          <a:xfrm>
            <a:off x="6324600" y="3733800"/>
            <a:ext cx="660400" cy="547688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13" name="Freeform 62"/>
          <p:cNvSpPr>
            <a:spLocks/>
          </p:cNvSpPr>
          <p:nvPr/>
        </p:nvSpPr>
        <p:spPr bwMode="auto">
          <a:xfrm>
            <a:off x="7308850" y="3808413"/>
            <a:ext cx="682625" cy="701675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14" name="Freeform 63"/>
          <p:cNvSpPr>
            <a:spLocks/>
          </p:cNvSpPr>
          <p:nvPr/>
        </p:nvSpPr>
        <p:spPr bwMode="auto">
          <a:xfrm>
            <a:off x="7683500" y="2436813"/>
            <a:ext cx="682625" cy="701675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15" name="Freeform 64"/>
          <p:cNvSpPr>
            <a:spLocks/>
          </p:cNvSpPr>
          <p:nvPr/>
        </p:nvSpPr>
        <p:spPr bwMode="auto">
          <a:xfrm>
            <a:off x="6089650" y="2665413"/>
            <a:ext cx="660400" cy="547687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16" name="Freeform 65"/>
          <p:cNvSpPr>
            <a:spLocks/>
          </p:cNvSpPr>
          <p:nvPr/>
        </p:nvSpPr>
        <p:spPr bwMode="auto">
          <a:xfrm>
            <a:off x="7994650" y="3122613"/>
            <a:ext cx="660400" cy="547687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17" name="Freeform 66"/>
          <p:cNvSpPr>
            <a:spLocks/>
          </p:cNvSpPr>
          <p:nvPr/>
        </p:nvSpPr>
        <p:spPr bwMode="auto">
          <a:xfrm>
            <a:off x="7086600" y="3962400"/>
            <a:ext cx="690563" cy="544513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18" name="Freeform 67"/>
          <p:cNvSpPr>
            <a:spLocks/>
          </p:cNvSpPr>
          <p:nvPr/>
        </p:nvSpPr>
        <p:spPr bwMode="auto">
          <a:xfrm>
            <a:off x="6477000" y="4191000"/>
            <a:ext cx="714375" cy="698500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19" name="Freeform 68"/>
          <p:cNvSpPr>
            <a:spLocks/>
          </p:cNvSpPr>
          <p:nvPr/>
        </p:nvSpPr>
        <p:spPr bwMode="auto">
          <a:xfrm>
            <a:off x="6934200" y="2057400"/>
            <a:ext cx="508000" cy="614363"/>
          </a:xfrm>
          <a:custGeom>
            <a:avLst/>
            <a:gdLst>
              <a:gd name="T0" fmla="*/ 2147483647 w 320"/>
              <a:gd name="T1" fmla="*/ 2147483647 h 387"/>
              <a:gd name="T2" fmla="*/ 2147483647 w 320"/>
              <a:gd name="T3" fmla="*/ 2147483647 h 387"/>
              <a:gd name="T4" fmla="*/ 2147483647 w 320"/>
              <a:gd name="T5" fmla="*/ 2147483647 h 387"/>
              <a:gd name="T6" fmla="*/ 2147483647 w 320"/>
              <a:gd name="T7" fmla="*/ 0 h 387"/>
              <a:gd name="T8" fmla="*/ 2147483647 w 320"/>
              <a:gd name="T9" fmla="*/ 2147483647 h 387"/>
              <a:gd name="T10" fmla="*/ 2147483647 w 320"/>
              <a:gd name="T11" fmla="*/ 2147483647 h 387"/>
              <a:gd name="T12" fmla="*/ 2147483647 w 320"/>
              <a:gd name="T13" fmla="*/ 2147483647 h 387"/>
              <a:gd name="T14" fmla="*/ 2147483647 w 320"/>
              <a:gd name="T15" fmla="*/ 2147483647 h 387"/>
              <a:gd name="T16" fmla="*/ 2147483647 w 320"/>
              <a:gd name="T17" fmla="*/ 2147483647 h 387"/>
              <a:gd name="T18" fmla="*/ 2147483647 w 320"/>
              <a:gd name="T19" fmla="*/ 2147483647 h 387"/>
              <a:gd name="T20" fmla="*/ 2147483647 w 320"/>
              <a:gd name="T21" fmla="*/ 2147483647 h 387"/>
              <a:gd name="T22" fmla="*/ 2147483647 w 320"/>
              <a:gd name="T23" fmla="*/ 2147483647 h 3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0"/>
              <a:gd name="T37" fmla="*/ 0 h 387"/>
              <a:gd name="T38" fmla="*/ 320 w 320"/>
              <a:gd name="T39" fmla="*/ 387 h 3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0" h="387">
                <a:moveTo>
                  <a:pt x="38" y="267"/>
                </a:moveTo>
                <a:cubicBezTo>
                  <a:pt x="19" y="163"/>
                  <a:pt x="0" y="101"/>
                  <a:pt x="99" y="54"/>
                </a:cubicBezTo>
                <a:cubicBezTo>
                  <a:pt x="112" y="40"/>
                  <a:pt x="125" y="24"/>
                  <a:pt x="144" y="16"/>
                </a:cubicBezTo>
                <a:cubicBezTo>
                  <a:pt x="158" y="9"/>
                  <a:pt x="190" y="0"/>
                  <a:pt x="190" y="0"/>
                </a:cubicBezTo>
                <a:cubicBezTo>
                  <a:pt x="243" y="8"/>
                  <a:pt x="242" y="5"/>
                  <a:pt x="274" y="39"/>
                </a:cubicBezTo>
                <a:cubicBezTo>
                  <a:pt x="288" y="80"/>
                  <a:pt x="289" y="106"/>
                  <a:pt x="297" y="153"/>
                </a:cubicBezTo>
                <a:cubicBezTo>
                  <a:pt x="300" y="176"/>
                  <a:pt x="320" y="221"/>
                  <a:pt x="320" y="221"/>
                </a:cubicBezTo>
                <a:cubicBezTo>
                  <a:pt x="317" y="241"/>
                  <a:pt x="317" y="262"/>
                  <a:pt x="312" y="282"/>
                </a:cubicBezTo>
                <a:cubicBezTo>
                  <a:pt x="309" y="289"/>
                  <a:pt x="302" y="293"/>
                  <a:pt x="297" y="298"/>
                </a:cubicBezTo>
                <a:cubicBezTo>
                  <a:pt x="271" y="317"/>
                  <a:pt x="222" y="356"/>
                  <a:pt x="190" y="366"/>
                </a:cubicBezTo>
                <a:cubicBezTo>
                  <a:pt x="99" y="361"/>
                  <a:pt x="43" y="387"/>
                  <a:pt x="15" y="305"/>
                </a:cubicBezTo>
                <a:cubicBezTo>
                  <a:pt x="41" y="278"/>
                  <a:pt x="38" y="292"/>
                  <a:pt x="38" y="267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20" name="Freeform 69"/>
          <p:cNvSpPr>
            <a:spLocks/>
          </p:cNvSpPr>
          <p:nvPr/>
        </p:nvSpPr>
        <p:spPr bwMode="auto">
          <a:xfrm>
            <a:off x="7265988" y="2357438"/>
            <a:ext cx="576262" cy="611187"/>
          </a:xfrm>
          <a:custGeom>
            <a:avLst/>
            <a:gdLst>
              <a:gd name="T0" fmla="*/ 2147483647 w 363"/>
              <a:gd name="T1" fmla="*/ 2147483647 h 385"/>
              <a:gd name="T2" fmla="*/ 2147483647 w 363"/>
              <a:gd name="T3" fmla="*/ 2147483647 h 385"/>
              <a:gd name="T4" fmla="*/ 2147483647 w 363"/>
              <a:gd name="T5" fmla="*/ 2147483647 h 385"/>
              <a:gd name="T6" fmla="*/ 2147483647 w 363"/>
              <a:gd name="T7" fmla="*/ 2147483647 h 385"/>
              <a:gd name="T8" fmla="*/ 2147483647 w 363"/>
              <a:gd name="T9" fmla="*/ 2147483647 h 385"/>
              <a:gd name="T10" fmla="*/ 2147483647 w 363"/>
              <a:gd name="T11" fmla="*/ 2147483647 h 385"/>
              <a:gd name="T12" fmla="*/ 2147483647 w 363"/>
              <a:gd name="T13" fmla="*/ 2147483647 h 385"/>
              <a:gd name="T14" fmla="*/ 2147483647 w 363"/>
              <a:gd name="T15" fmla="*/ 2147483647 h 385"/>
              <a:gd name="T16" fmla="*/ 2147483647 w 363"/>
              <a:gd name="T17" fmla="*/ 2147483647 h 385"/>
              <a:gd name="T18" fmla="*/ 2147483647 w 363"/>
              <a:gd name="T19" fmla="*/ 2147483647 h 385"/>
              <a:gd name="T20" fmla="*/ 2147483647 w 363"/>
              <a:gd name="T21" fmla="*/ 2147483647 h 385"/>
              <a:gd name="T22" fmla="*/ 2147483647 w 363"/>
              <a:gd name="T23" fmla="*/ 2147483647 h 385"/>
              <a:gd name="T24" fmla="*/ 2147483647 w 363"/>
              <a:gd name="T25" fmla="*/ 2147483647 h 385"/>
              <a:gd name="T26" fmla="*/ 2147483647 w 363"/>
              <a:gd name="T27" fmla="*/ 2147483647 h 385"/>
              <a:gd name="T28" fmla="*/ 2147483647 w 363"/>
              <a:gd name="T29" fmla="*/ 2147483647 h 385"/>
              <a:gd name="T30" fmla="*/ 2147483647 w 363"/>
              <a:gd name="T31" fmla="*/ 2147483647 h 385"/>
              <a:gd name="T32" fmla="*/ 2147483647 w 363"/>
              <a:gd name="T33" fmla="*/ 2147483647 h 385"/>
              <a:gd name="T34" fmla="*/ 2147483647 w 363"/>
              <a:gd name="T35" fmla="*/ 2147483647 h 38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63"/>
              <a:gd name="T55" fmla="*/ 0 h 385"/>
              <a:gd name="T56" fmla="*/ 363 w 363"/>
              <a:gd name="T57" fmla="*/ 385 h 38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63" h="385">
                <a:moveTo>
                  <a:pt x="1" y="209"/>
                </a:moveTo>
                <a:cubicBezTo>
                  <a:pt x="3" y="188"/>
                  <a:pt x="0" y="166"/>
                  <a:pt x="9" y="148"/>
                </a:cubicBezTo>
                <a:cubicBezTo>
                  <a:pt x="12" y="140"/>
                  <a:pt x="25" y="145"/>
                  <a:pt x="32" y="141"/>
                </a:cubicBezTo>
                <a:cubicBezTo>
                  <a:pt x="84" y="99"/>
                  <a:pt x="9" y="131"/>
                  <a:pt x="70" y="110"/>
                </a:cubicBezTo>
                <a:cubicBezTo>
                  <a:pt x="105" y="74"/>
                  <a:pt x="84" y="92"/>
                  <a:pt x="138" y="57"/>
                </a:cubicBezTo>
                <a:cubicBezTo>
                  <a:pt x="145" y="51"/>
                  <a:pt x="161" y="42"/>
                  <a:pt x="161" y="42"/>
                </a:cubicBezTo>
                <a:cubicBezTo>
                  <a:pt x="175" y="0"/>
                  <a:pt x="188" y="4"/>
                  <a:pt x="222" y="26"/>
                </a:cubicBezTo>
                <a:cubicBezTo>
                  <a:pt x="219" y="41"/>
                  <a:pt x="218" y="56"/>
                  <a:pt x="215" y="72"/>
                </a:cubicBezTo>
                <a:cubicBezTo>
                  <a:pt x="211" y="87"/>
                  <a:pt x="199" y="118"/>
                  <a:pt x="199" y="118"/>
                </a:cubicBezTo>
                <a:cubicBezTo>
                  <a:pt x="239" y="156"/>
                  <a:pt x="286" y="161"/>
                  <a:pt x="337" y="179"/>
                </a:cubicBezTo>
                <a:cubicBezTo>
                  <a:pt x="363" y="219"/>
                  <a:pt x="355" y="197"/>
                  <a:pt x="344" y="270"/>
                </a:cubicBezTo>
                <a:cubicBezTo>
                  <a:pt x="340" y="293"/>
                  <a:pt x="342" y="328"/>
                  <a:pt x="321" y="339"/>
                </a:cubicBezTo>
                <a:cubicBezTo>
                  <a:pt x="261" y="368"/>
                  <a:pt x="196" y="375"/>
                  <a:pt x="131" y="384"/>
                </a:cubicBezTo>
                <a:cubicBezTo>
                  <a:pt x="82" y="372"/>
                  <a:pt x="105" y="385"/>
                  <a:pt x="70" y="331"/>
                </a:cubicBezTo>
                <a:cubicBezTo>
                  <a:pt x="59" y="315"/>
                  <a:pt x="39" y="285"/>
                  <a:pt x="39" y="285"/>
                </a:cubicBezTo>
                <a:cubicBezTo>
                  <a:pt x="36" y="277"/>
                  <a:pt x="35" y="269"/>
                  <a:pt x="32" y="263"/>
                </a:cubicBezTo>
                <a:cubicBezTo>
                  <a:pt x="28" y="256"/>
                  <a:pt x="20" y="253"/>
                  <a:pt x="17" y="247"/>
                </a:cubicBezTo>
                <a:cubicBezTo>
                  <a:pt x="0" y="213"/>
                  <a:pt x="1" y="184"/>
                  <a:pt x="1" y="209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21" name="Freeform 70"/>
          <p:cNvSpPr>
            <a:spLocks/>
          </p:cNvSpPr>
          <p:nvPr/>
        </p:nvSpPr>
        <p:spPr bwMode="auto">
          <a:xfrm rot="-2022239">
            <a:off x="4497388" y="3275013"/>
            <a:ext cx="749300" cy="600075"/>
          </a:xfrm>
          <a:custGeom>
            <a:avLst/>
            <a:gdLst>
              <a:gd name="T0" fmla="*/ 0 w 424"/>
              <a:gd name="T1" fmla="*/ 2147483647 h 330"/>
              <a:gd name="T2" fmla="*/ 2147483647 w 424"/>
              <a:gd name="T3" fmla="*/ 2147483647 h 330"/>
              <a:gd name="T4" fmla="*/ 2147483647 w 424"/>
              <a:gd name="T5" fmla="*/ 2147483647 h 330"/>
              <a:gd name="T6" fmla="*/ 2147483647 w 424"/>
              <a:gd name="T7" fmla="*/ 2147483647 h 330"/>
              <a:gd name="T8" fmla="*/ 2147483647 w 424"/>
              <a:gd name="T9" fmla="*/ 2147483647 h 330"/>
              <a:gd name="T10" fmla="*/ 2147483647 w 424"/>
              <a:gd name="T11" fmla="*/ 2147483647 h 330"/>
              <a:gd name="T12" fmla="*/ 2147483647 w 424"/>
              <a:gd name="T13" fmla="*/ 2147483647 h 330"/>
              <a:gd name="T14" fmla="*/ 2147483647 w 424"/>
              <a:gd name="T15" fmla="*/ 2147483647 h 330"/>
              <a:gd name="T16" fmla="*/ 2147483647 w 424"/>
              <a:gd name="T17" fmla="*/ 2147483647 h 330"/>
              <a:gd name="T18" fmla="*/ 2147483647 w 424"/>
              <a:gd name="T19" fmla="*/ 2147483647 h 330"/>
              <a:gd name="T20" fmla="*/ 2147483647 w 424"/>
              <a:gd name="T21" fmla="*/ 2147483647 h 330"/>
              <a:gd name="T22" fmla="*/ 2147483647 w 424"/>
              <a:gd name="T23" fmla="*/ 2147483647 h 330"/>
              <a:gd name="T24" fmla="*/ 2147483647 w 424"/>
              <a:gd name="T25" fmla="*/ 2147483647 h 330"/>
              <a:gd name="T26" fmla="*/ 2147483647 w 424"/>
              <a:gd name="T27" fmla="*/ 2147483647 h 330"/>
              <a:gd name="T28" fmla="*/ 2147483647 w 424"/>
              <a:gd name="T29" fmla="*/ 2147483647 h 330"/>
              <a:gd name="T30" fmla="*/ 2147483647 w 424"/>
              <a:gd name="T31" fmla="*/ 2147483647 h 330"/>
              <a:gd name="T32" fmla="*/ 2147483647 w 424"/>
              <a:gd name="T33" fmla="*/ 2147483647 h 330"/>
              <a:gd name="T34" fmla="*/ 2147483647 w 424"/>
              <a:gd name="T35" fmla="*/ 2147483647 h 330"/>
              <a:gd name="T36" fmla="*/ 2147483647 w 424"/>
              <a:gd name="T37" fmla="*/ 2147483647 h 330"/>
              <a:gd name="T38" fmla="*/ 0 w 424"/>
              <a:gd name="T39" fmla="*/ 2147483647 h 3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24"/>
              <a:gd name="T61" fmla="*/ 0 h 330"/>
              <a:gd name="T62" fmla="*/ 424 w 424"/>
              <a:gd name="T63" fmla="*/ 330 h 33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24" h="330">
                <a:moveTo>
                  <a:pt x="0" y="163"/>
                </a:moveTo>
                <a:cubicBezTo>
                  <a:pt x="49" y="178"/>
                  <a:pt x="103" y="150"/>
                  <a:pt x="152" y="140"/>
                </a:cubicBezTo>
                <a:cubicBezTo>
                  <a:pt x="159" y="142"/>
                  <a:pt x="169" y="141"/>
                  <a:pt x="175" y="147"/>
                </a:cubicBezTo>
                <a:cubicBezTo>
                  <a:pt x="211" y="183"/>
                  <a:pt x="120" y="183"/>
                  <a:pt x="114" y="185"/>
                </a:cubicBezTo>
                <a:cubicBezTo>
                  <a:pt x="108" y="186"/>
                  <a:pt x="59" y="200"/>
                  <a:pt x="68" y="216"/>
                </a:cubicBezTo>
                <a:cubicBezTo>
                  <a:pt x="73" y="225"/>
                  <a:pt x="88" y="211"/>
                  <a:pt x="99" y="208"/>
                </a:cubicBezTo>
                <a:cubicBezTo>
                  <a:pt x="114" y="203"/>
                  <a:pt x="144" y="193"/>
                  <a:pt x="144" y="193"/>
                </a:cubicBezTo>
                <a:cubicBezTo>
                  <a:pt x="184" y="200"/>
                  <a:pt x="219" y="211"/>
                  <a:pt x="259" y="223"/>
                </a:cubicBezTo>
                <a:cubicBezTo>
                  <a:pt x="302" y="269"/>
                  <a:pt x="246" y="204"/>
                  <a:pt x="281" y="262"/>
                </a:cubicBezTo>
                <a:cubicBezTo>
                  <a:pt x="287" y="272"/>
                  <a:pt x="311" y="286"/>
                  <a:pt x="320" y="292"/>
                </a:cubicBezTo>
                <a:cubicBezTo>
                  <a:pt x="325" y="299"/>
                  <a:pt x="327" y="310"/>
                  <a:pt x="335" y="315"/>
                </a:cubicBezTo>
                <a:cubicBezTo>
                  <a:pt x="348" y="323"/>
                  <a:pt x="380" y="330"/>
                  <a:pt x="380" y="330"/>
                </a:cubicBezTo>
                <a:cubicBezTo>
                  <a:pt x="424" y="288"/>
                  <a:pt x="408" y="182"/>
                  <a:pt x="411" y="140"/>
                </a:cubicBezTo>
                <a:cubicBezTo>
                  <a:pt x="390" y="80"/>
                  <a:pt x="386" y="24"/>
                  <a:pt x="320" y="3"/>
                </a:cubicBezTo>
                <a:cubicBezTo>
                  <a:pt x="304" y="5"/>
                  <a:pt x="285" y="0"/>
                  <a:pt x="274" y="10"/>
                </a:cubicBezTo>
                <a:cubicBezTo>
                  <a:pt x="257" y="23"/>
                  <a:pt x="266" y="55"/>
                  <a:pt x="251" y="71"/>
                </a:cubicBezTo>
                <a:cubicBezTo>
                  <a:pt x="228" y="93"/>
                  <a:pt x="206" y="89"/>
                  <a:pt x="175" y="94"/>
                </a:cubicBezTo>
                <a:cubicBezTo>
                  <a:pt x="167" y="96"/>
                  <a:pt x="158" y="96"/>
                  <a:pt x="152" y="102"/>
                </a:cubicBezTo>
                <a:cubicBezTo>
                  <a:pt x="127" y="121"/>
                  <a:pt x="129" y="147"/>
                  <a:pt x="91" y="147"/>
                </a:cubicBezTo>
                <a:lnTo>
                  <a:pt x="0" y="163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2" name="Freeform 71"/>
          <p:cNvSpPr>
            <a:spLocks/>
          </p:cNvSpPr>
          <p:nvPr/>
        </p:nvSpPr>
        <p:spPr bwMode="auto">
          <a:xfrm rot="-2861345">
            <a:off x="6097588" y="3427412"/>
            <a:ext cx="749300" cy="600075"/>
          </a:xfrm>
          <a:custGeom>
            <a:avLst/>
            <a:gdLst>
              <a:gd name="T0" fmla="*/ 0 w 424"/>
              <a:gd name="T1" fmla="*/ 2147483647 h 330"/>
              <a:gd name="T2" fmla="*/ 2147483647 w 424"/>
              <a:gd name="T3" fmla="*/ 2147483647 h 330"/>
              <a:gd name="T4" fmla="*/ 2147483647 w 424"/>
              <a:gd name="T5" fmla="*/ 2147483647 h 330"/>
              <a:gd name="T6" fmla="*/ 2147483647 w 424"/>
              <a:gd name="T7" fmla="*/ 2147483647 h 330"/>
              <a:gd name="T8" fmla="*/ 2147483647 w 424"/>
              <a:gd name="T9" fmla="*/ 2147483647 h 330"/>
              <a:gd name="T10" fmla="*/ 2147483647 w 424"/>
              <a:gd name="T11" fmla="*/ 2147483647 h 330"/>
              <a:gd name="T12" fmla="*/ 2147483647 w 424"/>
              <a:gd name="T13" fmla="*/ 2147483647 h 330"/>
              <a:gd name="T14" fmla="*/ 2147483647 w 424"/>
              <a:gd name="T15" fmla="*/ 2147483647 h 330"/>
              <a:gd name="T16" fmla="*/ 2147483647 w 424"/>
              <a:gd name="T17" fmla="*/ 2147483647 h 330"/>
              <a:gd name="T18" fmla="*/ 2147483647 w 424"/>
              <a:gd name="T19" fmla="*/ 2147483647 h 330"/>
              <a:gd name="T20" fmla="*/ 2147483647 w 424"/>
              <a:gd name="T21" fmla="*/ 2147483647 h 330"/>
              <a:gd name="T22" fmla="*/ 2147483647 w 424"/>
              <a:gd name="T23" fmla="*/ 2147483647 h 330"/>
              <a:gd name="T24" fmla="*/ 2147483647 w 424"/>
              <a:gd name="T25" fmla="*/ 2147483647 h 330"/>
              <a:gd name="T26" fmla="*/ 2147483647 w 424"/>
              <a:gd name="T27" fmla="*/ 2147483647 h 330"/>
              <a:gd name="T28" fmla="*/ 2147483647 w 424"/>
              <a:gd name="T29" fmla="*/ 2147483647 h 330"/>
              <a:gd name="T30" fmla="*/ 2147483647 w 424"/>
              <a:gd name="T31" fmla="*/ 2147483647 h 330"/>
              <a:gd name="T32" fmla="*/ 2147483647 w 424"/>
              <a:gd name="T33" fmla="*/ 2147483647 h 330"/>
              <a:gd name="T34" fmla="*/ 2147483647 w 424"/>
              <a:gd name="T35" fmla="*/ 2147483647 h 330"/>
              <a:gd name="T36" fmla="*/ 2147483647 w 424"/>
              <a:gd name="T37" fmla="*/ 2147483647 h 330"/>
              <a:gd name="T38" fmla="*/ 0 w 424"/>
              <a:gd name="T39" fmla="*/ 2147483647 h 3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24"/>
              <a:gd name="T61" fmla="*/ 0 h 330"/>
              <a:gd name="T62" fmla="*/ 424 w 424"/>
              <a:gd name="T63" fmla="*/ 330 h 33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24" h="330">
                <a:moveTo>
                  <a:pt x="0" y="163"/>
                </a:moveTo>
                <a:cubicBezTo>
                  <a:pt x="49" y="178"/>
                  <a:pt x="103" y="150"/>
                  <a:pt x="152" y="140"/>
                </a:cubicBezTo>
                <a:cubicBezTo>
                  <a:pt x="159" y="142"/>
                  <a:pt x="169" y="141"/>
                  <a:pt x="175" y="147"/>
                </a:cubicBezTo>
                <a:cubicBezTo>
                  <a:pt x="211" y="183"/>
                  <a:pt x="120" y="183"/>
                  <a:pt x="114" y="185"/>
                </a:cubicBezTo>
                <a:cubicBezTo>
                  <a:pt x="108" y="186"/>
                  <a:pt x="59" y="200"/>
                  <a:pt x="68" y="216"/>
                </a:cubicBezTo>
                <a:cubicBezTo>
                  <a:pt x="73" y="225"/>
                  <a:pt x="88" y="211"/>
                  <a:pt x="99" y="208"/>
                </a:cubicBezTo>
                <a:cubicBezTo>
                  <a:pt x="114" y="203"/>
                  <a:pt x="144" y="193"/>
                  <a:pt x="144" y="193"/>
                </a:cubicBezTo>
                <a:cubicBezTo>
                  <a:pt x="184" y="200"/>
                  <a:pt x="219" y="211"/>
                  <a:pt x="259" y="223"/>
                </a:cubicBezTo>
                <a:cubicBezTo>
                  <a:pt x="302" y="269"/>
                  <a:pt x="246" y="204"/>
                  <a:pt x="281" y="262"/>
                </a:cubicBezTo>
                <a:cubicBezTo>
                  <a:pt x="287" y="272"/>
                  <a:pt x="311" y="286"/>
                  <a:pt x="320" y="292"/>
                </a:cubicBezTo>
                <a:cubicBezTo>
                  <a:pt x="325" y="299"/>
                  <a:pt x="327" y="310"/>
                  <a:pt x="335" y="315"/>
                </a:cubicBezTo>
                <a:cubicBezTo>
                  <a:pt x="348" y="323"/>
                  <a:pt x="380" y="330"/>
                  <a:pt x="380" y="330"/>
                </a:cubicBezTo>
                <a:cubicBezTo>
                  <a:pt x="424" y="288"/>
                  <a:pt x="408" y="182"/>
                  <a:pt x="411" y="140"/>
                </a:cubicBezTo>
                <a:cubicBezTo>
                  <a:pt x="390" y="80"/>
                  <a:pt x="386" y="24"/>
                  <a:pt x="320" y="3"/>
                </a:cubicBezTo>
                <a:cubicBezTo>
                  <a:pt x="304" y="5"/>
                  <a:pt x="285" y="0"/>
                  <a:pt x="274" y="10"/>
                </a:cubicBezTo>
                <a:cubicBezTo>
                  <a:pt x="257" y="23"/>
                  <a:pt x="266" y="55"/>
                  <a:pt x="251" y="71"/>
                </a:cubicBezTo>
                <a:cubicBezTo>
                  <a:pt x="228" y="93"/>
                  <a:pt x="206" y="89"/>
                  <a:pt x="175" y="94"/>
                </a:cubicBezTo>
                <a:cubicBezTo>
                  <a:pt x="167" y="96"/>
                  <a:pt x="158" y="96"/>
                  <a:pt x="152" y="102"/>
                </a:cubicBezTo>
                <a:cubicBezTo>
                  <a:pt x="127" y="121"/>
                  <a:pt x="129" y="147"/>
                  <a:pt x="91" y="147"/>
                </a:cubicBezTo>
                <a:lnTo>
                  <a:pt x="0" y="163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3" name="Freeform 72"/>
          <p:cNvSpPr>
            <a:spLocks/>
          </p:cNvSpPr>
          <p:nvPr/>
        </p:nvSpPr>
        <p:spPr bwMode="auto">
          <a:xfrm>
            <a:off x="5029200" y="3200400"/>
            <a:ext cx="660400" cy="547688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24" name="Freeform 73"/>
          <p:cNvSpPr>
            <a:spLocks/>
          </p:cNvSpPr>
          <p:nvPr/>
        </p:nvSpPr>
        <p:spPr bwMode="auto">
          <a:xfrm>
            <a:off x="5181600" y="2590800"/>
            <a:ext cx="690563" cy="544513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25" name="Freeform 74"/>
          <p:cNvSpPr>
            <a:spLocks/>
          </p:cNvSpPr>
          <p:nvPr/>
        </p:nvSpPr>
        <p:spPr bwMode="auto">
          <a:xfrm rot="-2486991">
            <a:off x="5181600" y="4876800"/>
            <a:ext cx="938213" cy="258763"/>
          </a:xfrm>
          <a:custGeom>
            <a:avLst/>
            <a:gdLst>
              <a:gd name="T0" fmla="*/ 0 w 591"/>
              <a:gd name="T1" fmla="*/ 2147483647 h 163"/>
              <a:gd name="T2" fmla="*/ 2147483647 w 591"/>
              <a:gd name="T3" fmla="*/ 2147483647 h 163"/>
              <a:gd name="T4" fmla="*/ 2147483647 w 591"/>
              <a:gd name="T5" fmla="*/ 2147483647 h 163"/>
              <a:gd name="T6" fmla="*/ 2147483647 w 591"/>
              <a:gd name="T7" fmla="*/ 2147483647 h 163"/>
              <a:gd name="T8" fmla="*/ 2147483647 w 591"/>
              <a:gd name="T9" fmla="*/ 2147483647 h 163"/>
              <a:gd name="T10" fmla="*/ 2147483647 w 591"/>
              <a:gd name="T11" fmla="*/ 2147483647 h 163"/>
              <a:gd name="T12" fmla="*/ 2147483647 w 591"/>
              <a:gd name="T13" fmla="*/ 2147483647 h 163"/>
              <a:gd name="T14" fmla="*/ 2147483647 w 591"/>
              <a:gd name="T15" fmla="*/ 2147483647 h 163"/>
              <a:gd name="T16" fmla="*/ 2147483647 w 591"/>
              <a:gd name="T17" fmla="*/ 2147483647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1"/>
              <a:gd name="T28" fmla="*/ 0 h 163"/>
              <a:gd name="T29" fmla="*/ 591 w 591"/>
              <a:gd name="T30" fmla="*/ 163 h 1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1" h="163">
                <a:moveTo>
                  <a:pt x="0" y="40"/>
                </a:moveTo>
                <a:cubicBezTo>
                  <a:pt x="68" y="22"/>
                  <a:pt x="126" y="8"/>
                  <a:pt x="198" y="2"/>
                </a:cubicBezTo>
                <a:cubicBezTo>
                  <a:pt x="231" y="4"/>
                  <a:pt x="265" y="0"/>
                  <a:pt x="297" y="9"/>
                </a:cubicBezTo>
                <a:cubicBezTo>
                  <a:pt x="304" y="11"/>
                  <a:pt x="299" y="26"/>
                  <a:pt x="305" y="32"/>
                </a:cubicBezTo>
                <a:cubicBezTo>
                  <a:pt x="310" y="37"/>
                  <a:pt x="320" y="37"/>
                  <a:pt x="328" y="40"/>
                </a:cubicBezTo>
                <a:cubicBezTo>
                  <a:pt x="356" y="83"/>
                  <a:pt x="405" y="73"/>
                  <a:pt x="457" y="78"/>
                </a:cubicBezTo>
                <a:cubicBezTo>
                  <a:pt x="472" y="75"/>
                  <a:pt x="487" y="70"/>
                  <a:pt x="503" y="70"/>
                </a:cubicBezTo>
                <a:cubicBezTo>
                  <a:pt x="549" y="70"/>
                  <a:pt x="540" y="103"/>
                  <a:pt x="564" y="131"/>
                </a:cubicBezTo>
                <a:cubicBezTo>
                  <a:pt x="591" y="163"/>
                  <a:pt x="587" y="128"/>
                  <a:pt x="587" y="162"/>
                </a:cubicBezTo>
              </a:path>
            </a:pathLst>
          </a:custGeom>
          <a:noFill/>
          <a:ln w="7620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6" name="Freeform 75"/>
          <p:cNvSpPr>
            <a:spLocks/>
          </p:cNvSpPr>
          <p:nvPr/>
        </p:nvSpPr>
        <p:spPr bwMode="auto">
          <a:xfrm rot="1698010">
            <a:off x="3925888" y="5965825"/>
            <a:ext cx="1066800" cy="381000"/>
          </a:xfrm>
          <a:custGeom>
            <a:avLst/>
            <a:gdLst>
              <a:gd name="T0" fmla="*/ 0 w 591"/>
              <a:gd name="T1" fmla="*/ 2147483647 h 163"/>
              <a:gd name="T2" fmla="*/ 2147483647 w 591"/>
              <a:gd name="T3" fmla="*/ 2147483647 h 163"/>
              <a:gd name="T4" fmla="*/ 2147483647 w 591"/>
              <a:gd name="T5" fmla="*/ 2147483647 h 163"/>
              <a:gd name="T6" fmla="*/ 2147483647 w 591"/>
              <a:gd name="T7" fmla="*/ 2147483647 h 163"/>
              <a:gd name="T8" fmla="*/ 2147483647 w 591"/>
              <a:gd name="T9" fmla="*/ 2147483647 h 163"/>
              <a:gd name="T10" fmla="*/ 2147483647 w 591"/>
              <a:gd name="T11" fmla="*/ 2147483647 h 163"/>
              <a:gd name="T12" fmla="*/ 2147483647 w 591"/>
              <a:gd name="T13" fmla="*/ 2147483647 h 163"/>
              <a:gd name="T14" fmla="*/ 2147483647 w 591"/>
              <a:gd name="T15" fmla="*/ 2147483647 h 163"/>
              <a:gd name="T16" fmla="*/ 2147483647 w 591"/>
              <a:gd name="T17" fmla="*/ 2147483647 h 1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1"/>
              <a:gd name="T28" fmla="*/ 0 h 163"/>
              <a:gd name="T29" fmla="*/ 591 w 591"/>
              <a:gd name="T30" fmla="*/ 163 h 1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1" h="163">
                <a:moveTo>
                  <a:pt x="0" y="40"/>
                </a:moveTo>
                <a:cubicBezTo>
                  <a:pt x="68" y="22"/>
                  <a:pt x="126" y="8"/>
                  <a:pt x="198" y="2"/>
                </a:cubicBezTo>
                <a:cubicBezTo>
                  <a:pt x="231" y="4"/>
                  <a:pt x="265" y="0"/>
                  <a:pt x="297" y="9"/>
                </a:cubicBezTo>
                <a:cubicBezTo>
                  <a:pt x="304" y="11"/>
                  <a:pt x="299" y="26"/>
                  <a:pt x="305" y="32"/>
                </a:cubicBezTo>
                <a:cubicBezTo>
                  <a:pt x="310" y="37"/>
                  <a:pt x="320" y="37"/>
                  <a:pt x="328" y="40"/>
                </a:cubicBezTo>
                <a:cubicBezTo>
                  <a:pt x="356" y="83"/>
                  <a:pt x="405" y="73"/>
                  <a:pt x="457" y="78"/>
                </a:cubicBezTo>
                <a:cubicBezTo>
                  <a:pt x="472" y="75"/>
                  <a:pt x="487" y="70"/>
                  <a:pt x="503" y="70"/>
                </a:cubicBezTo>
                <a:cubicBezTo>
                  <a:pt x="549" y="70"/>
                  <a:pt x="540" y="103"/>
                  <a:pt x="564" y="131"/>
                </a:cubicBezTo>
                <a:cubicBezTo>
                  <a:pt x="591" y="163"/>
                  <a:pt x="587" y="128"/>
                  <a:pt x="587" y="162"/>
                </a:cubicBezTo>
              </a:path>
            </a:pathLst>
          </a:custGeom>
          <a:noFill/>
          <a:ln w="76200">
            <a:solidFill>
              <a:srgbClr val="FFF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7" name="AutoShape 76"/>
          <p:cNvSpPr>
            <a:spLocks noChangeArrowheads="1"/>
          </p:cNvSpPr>
          <p:nvPr/>
        </p:nvSpPr>
        <p:spPr bwMode="auto">
          <a:xfrm rot="-709017">
            <a:off x="-381000" y="1530350"/>
            <a:ext cx="1752600" cy="1981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79E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8" name="Text Box 77"/>
          <p:cNvSpPr txBox="1">
            <a:spLocks noChangeArrowheads="1"/>
          </p:cNvSpPr>
          <p:nvPr/>
        </p:nvSpPr>
        <p:spPr bwMode="auto">
          <a:xfrm>
            <a:off x="0" y="3200400"/>
            <a:ext cx="41481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600">
                <a:ea typeface="ＭＳ Ｐゴシック" charset="0"/>
                <a:cs typeface="ＭＳ Ｐゴシック" charset="0"/>
              </a:rPr>
              <a:t>Critical parameters:</a:t>
            </a:r>
          </a:p>
          <a:p>
            <a:r>
              <a:rPr lang="en-US" sz="3600">
                <a:ea typeface="ＭＳ Ｐゴシック" charset="0"/>
                <a:cs typeface="ＭＳ Ｐゴシック" charset="0"/>
              </a:rPr>
              <a:t>CO</a:t>
            </a:r>
            <a:r>
              <a:rPr lang="en-US" sz="3600" baseline="-25000">
                <a:ea typeface="ＭＳ Ｐゴシック" charset="0"/>
                <a:cs typeface="ＭＳ Ｐゴシック" charset="0"/>
              </a:rPr>
              <a:t>2</a:t>
            </a:r>
            <a:r>
              <a:rPr lang="en-US" sz="360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</a:t>
            </a:r>
            <a:r>
              <a:rPr lang="en-US" sz="3600">
                <a:ea typeface="ＭＳ Ｐゴシック" charset="0"/>
                <a:cs typeface="ＭＳ Ｐゴシック" charset="0"/>
              </a:rPr>
              <a:t>P</a:t>
            </a:r>
            <a:r>
              <a:rPr lang="en-US" sz="360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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829" name="Freeform 78"/>
          <p:cNvSpPr>
            <a:spLocks/>
          </p:cNvSpPr>
          <p:nvPr/>
        </p:nvSpPr>
        <p:spPr bwMode="auto">
          <a:xfrm rot="5347587">
            <a:off x="3965575" y="3121025"/>
            <a:ext cx="690563" cy="544513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30" name="Freeform 79"/>
          <p:cNvSpPr>
            <a:spLocks/>
          </p:cNvSpPr>
          <p:nvPr/>
        </p:nvSpPr>
        <p:spPr bwMode="auto">
          <a:xfrm>
            <a:off x="4178300" y="4354513"/>
            <a:ext cx="1057275" cy="401637"/>
          </a:xfrm>
          <a:custGeom>
            <a:avLst/>
            <a:gdLst>
              <a:gd name="T0" fmla="*/ 0 w 666"/>
              <a:gd name="T1" fmla="*/ 2147483647 h 253"/>
              <a:gd name="T2" fmla="*/ 2147483647 w 666"/>
              <a:gd name="T3" fmla="*/ 2147483647 h 253"/>
              <a:gd name="T4" fmla="*/ 2147483647 w 666"/>
              <a:gd name="T5" fmla="*/ 2147483647 h 253"/>
              <a:gd name="T6" fmla="*/ 2147483647 w 666"/>
              <a:gd name="T7" fmla="*/ 2147483647 h 253"/>
              <a:gd name="T8" fmla="*/ 2147483647 w 666"/>
              <a:gd name="T9" fmla="*/ 2147483647 h 253"/>
              <a:gd name="T10" fmla="*/ 2147483647 w 666"/>
              <a:gd name="T11" fmla="*/ 2147483647 h 253"/>
              <a:gd name="T12" fmla="*/ 2147483647 w 666"/>
              <a:gd name="T13" fmla="*/ 2147483647 h 253"/>
              <a:gd name="T14" fmla="*/ 2147483647 w 666"/>
              <a:gd name="T15" fmla="*/ 2147483647 h 253"/>
              <a:gd name="T16" fmla="*/ 2147483647 w 666"/>
              <a:gd name="T17" fmla="*/ 2147483647 h 253"/>
              <a:gd name="T18" fmla="*/ 2147483647 w 666"/>
              <a:gd name="T19" fmla="*/ 2147483647 h 253"/>
              <a:gd name="T20" fmla="*/ 2147483647 w 666"/>
              <a:gd name="T21" fmla="*/ 2147483647 h 253"/>
              <a:gd name="T22" fmla="*/ 2147483647 w 666"/>
              <a:gd name="T23" fmla="*/ 2147483647 h 2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66"/>
              <a:gd name="T37" fmla="*/ 0 h 253"/>
              <a:gd name="T38" fmla="*/ 666 w 666"/>
              <a:gd name="T39" fmla="*/ 253 h 2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66" h="253">
                <a:moveTo>
                  <a:pt x="0" y="253"/>
                </a:moveTo>
                <a:cubicBezTo>
                  <a:pt x="25" y="250"/>
                  <a:pt x="51" y="250"/>
                  <a:pt x="77" y="246"/>
                </a:cubicBezTo>
                <a:cubicBezTo>
                  <a:pt x="91" y="243"/>
                  <a:pt x="119" y="232"/>
                  <a:pt x="119" y="232"/>
                </a:cubicBezTo>
                <a:cubicBezTo>
                  <a:pt x="139" y="211"/>
                  <a:pt x="151" y="191"/>
                  <a:pt x="175" y="176"/>
                </a:cubicBezTo>
                <a:cubicBezTo>
                  <a:pt x="206" y="129"/>
                  <a:pt x="169" y="175"/>
                  <a:pt x="210" y="148"/>
                </a:cubicBezTo>
                <a:cubicBezTo>
                  <a:pt x="218" y="142"/>
                  <a:pt x="222" y="132"/>
                  <a:pt x="231" y="127"/>
                </a:cubicBezTo>
                <a:cubicBezTo>
                  <a:pt x="237" y="122"/>
                  <a:pt x="275" y="114"/>
                  <a:pt x="280" y="113"/>
                </a:cubicBezTo>
                <a:cubicBezTo>
                  <a:pt x="313" y="103"/>
                  <a:pt x="337" y="96"/>
                  <a:pt x="365" y="78"/>
                </a:cubicBezTo>
                <a:cubicBezTo>
                  <a:pt x="392" y="36"/>
                  <a:pt x="462" y="9"/>
                  <a:pt x="512" y="1"/>
                </a:cubicBezTo>
                <a:cubicBezTo>
                  <a:pt x="537" y="3"/>
                  <a:pt x="564" y="0"/>
                  <a:pt x="589" y="8"/>
                </a:cubicBezTo>
                <a:cubicBezTo>
                  <a:pt x="604" y="12"/>
                  <a:pt x="602" y="40"/>
                  <a:pt x="610" y="50"/>
                </a:cubicBezTo>
                <a:cubicBezTo>
                  <a:pt x="622" y="66"/>
                  <a:pt x="647" y="71"/>
                  <a:pt x="666" y="71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1" name="Freeform 80"/>
          <p:cNvSpPr>
            <a:spLocks/>
          </p:cNvSpPr>
          <p:nvPr/>
        </p:nvSpPr>
        <p:spPr bwMode="auto">
          <a:xfrm>
            <a:off x="5035550" y="4065588"/>
            <a:ext cx="657225" cy="301625"/>
          </a:xfrm>
          <a:custGeom>
            <a:avLst/>
            <a:gdLst>
              <a:gd name="T0" fmla="*/ 0 w 414"/>
              <a:gd name="T1" fmla="*/ 2147483647 h 190"/>
              <a:gd name="T2" fmla="*/ 2147483647 w 414"/>
              <a:gd name="T3" fmla="*/ 2147483647 h 190"/>
              <a:gd name="T4" fmla="*/ 2147483647 w 414"/>
              <a:gd name="T5" fmla="*/ 0 h 190"/>
              <a:gd name="T6" fmla="*/ 2147483647 w 414"/>
              <a:gd name="T7" fmla="*/ 2147483647 h 190"/>
              <a:gd name="T8" fmla="*/ 2147483647 w 414"/>
              <a:gd name="T9" fmla="*/ 2147483647 h 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4"/>
              <a:gd name="T16" fmla="*/ 0 h 190"/>
              <a:gd name="T17" fmla="*/ 414 w 414"/>
              <a:gd name="T18" fmla="*/ 190 h 1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4" h="190">
                <a:moveTo>
                  <a:pt x="0" y="190"/>
                </a:moveTo>
                <a:cubicBezTo>
                  <a:pt x="27" y="149"/>
                  <a:pt x="40" y="108"/>
                  <a:pt x="70" y="70"/>
                </a:cubicBezTo>
                <a:cubicBezTo>
                  <a:pt x="81" y="35"/>
                  <a:pt x="92" y="11"/>
                  <a:pt x="126" y="0"/>
                </a:cubicBezTo>
                <a:cubicBezTo>
                  <a:pt x="210" y="10"/>
                  <a:pt x="199" y="20"/>
                  <a:pt x="302" y="28"/>
                </a:cubicBezTo>
                <a:cubicBezTo>
                  <a:pt x="340" y="47"/>
                  <a:pt x="384" y="33"/>
                  <a:pt x="414" y="63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2" name="Freeform 81"/>
          <p:cNvSpPr>
            <a:spLocks/>
          </p:cNvSpPr>
          <p:nvPr/>
        </p:nvSpPr>
        <p:spPr bwMode="auto">
          <a:xfrm>
            <a:off x="6127750" y="3821113"/>
            <a:ext cx="188913" cy="288925"/>
          </a:xfrm>
          <a:custGeom>
            <a:avLst/>
            <a:gdLst>
              <a:gd name="T0" fmla="*/ 2147483647 w 119"/>
              <a:gd name="T1" fmla="*/ 2147483647 h 182"/>
              <a:gd name="T2" fmla="*/ 0 w 119"/>
              <a:gd name="T3" fmla="*/ 2147483647 h 182"/>
              <a:gd name="T4" fmla="*/ 2147483647 w 119"/>
              <a:gd name="T5" fmla="*/ 2147483647 h 182"/>
              <a:gd name="T6" fmla="*/ 2147483647 w 119"/>
              <a:gd name="T7" fmla="*/ 2147483647 h 182"/>
              <a:gd name="T8" fmla="*/ 2147483647 w 119"/>
              <a:gd name="T9" fmla="*/ 2147483647 h 182"/>
              <a:gd name="T10" fmla="*/ 2147483647 w 119"/>
              <a:gd name="T11" fmla="*/ 0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9"/>
              <a:gd name="T19" fmla="*/ 0 h 182"/>
              <a:gd name="T20" fmla="*/ 119 w 119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9" h="182">
                <a:moveTo>
                  <a:pt x="63" y="182"/>
                </a:moveTo>
                <a:cubicBezTo>
                  <a:pt x="32" y="171"/>
                  <a:pt x="17" y="152"/>
                  <a:pt x="0" y="126"/>
                </a:cubicBezTo>
                <a:cubicBezTo>
                  <a:pt x="4" y="102"/>
                  <a:pt x="11" y="57"/>
                  <a:pt x="35" y="42"/>
                </a:cubicBezTo>
                <a:cubicBezTo>
                  <a:pt x="43" y="36"/>
                  <a:pt x="53" y="37"/>
                  <a:pt x="63" y="35"/>
                </a:cubicBezTo>
                <a:cubicBezTo>
                  <a:pt x="77" y="30"/>
                  <a:pt x="105" y="21"/>
                  <a:pt x="105" y="21"/>
                </a:cubicBezTo>
                <a:cubicBezTo>
                  <a:pt x="109" y="14"/>
                  <a:pt x="119" y="0"/>
                  <a:pt x="119" y="0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3" name="Freeform 82"/>
          <p:cNvSpPr>
            <a:spLocks/>
          </p:cNvSpPr>
          <p:nvPr/>
        </p:nvSpPr>
        <p:spPr bwMode="auto">
          <a:xfrm>
            <a:off x="6083300" y="3654425"/>
            <a:ext cx="1022350" cy="935038"/>
          </a:xfrm>
          <a:custGeom>
            <a:avLst/>
            <a:gdLst>
              <a:gd name="T0" fmla="*/ 0 w 644"/>
              <a:gd name="T1" fmla="*/ 2147483647 h 589"/>
              <a:gd name="T2" fmla="*/ 2147483647 w 644"/>
              <a:gd name="T3" fmla="*/ 2147483647 h 589"/>
              <a:gd name="T4" fmla="*/ 2147483647 w 644"/>
              <a:gd name="T5" fmla="*/ 2147483647 h 589"/>
              <a:gd name="T6" fmla="*/ 2147483647 w 644"/>
              <a:gd name="T7" fmla="*/ 2147483647 h 589"/>
              <a:gd name="T8" fmla="*/ 2147483647 w 644"/>
              <a:gd name="T9" fmla="*/ 2147483647 h 589"/>
              <a:gd name="T10" fmla="*/ 2147483647 w 644"/>
              <a:gd name="T11" fmla="*/ 2147483647 h 589"/>
              <a:gd name="T12" fmla="*/ 2147483647 w 644"/>
              <a:gd name="T13" fmla="*/ 0 h 5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4"/>
              <a:gd name="T22" fmla="*/ 0 h 589"/>
              <a:gd name="T23" fmla="*/ 644 w 644"/>
              <a:gd name="T24" fmla="*/ 589 h 5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4" h="589">
                <a:moveTo>
                  <a:pt x="0" y="589"/>
                </a:moveTo>
                <a:cubicBezTo>
                  <a:pt x="68" y="566"/>
                  <a:pt x="97" y="403"/>
                  <a:pt x="189" y="400"/>
                </a:cubicBezTo>
                <a:cubicBezTo>
                  <a:pt x="291" y="395"/>
                  <a:pt x="395" y="395"/>
                  <a:pt x="498" y="393"/>
                </a:cubicBezTo>
                <a:cubicBezTo>
                  <a:pt x="505" y="390"/>
                  <a:pt x="513" y="391"/>
                  <a:pt x="519" y="386"/>
                </a:cubicBezTo>
                <a:cubicBezTo>
                  <a:pt x="530" y="374"/>
                  <a:pt x="547" y="344"/>
                  <a:pt x="547" y="344"/>
                </a:cubicBezTo>
                <a:cubicBezTo>
                  <a:pt x="561" y="298"/>
                  <a:pt x="597" y="243"/>
                  <a:pt x="631" y="210"/>
                </a:cubicBezTo>
                <a:cubicBezTo>
                  <a:pt x="644" y="127"/>
                  <a:pt x="603" y="76"/>
                  <a:pt x="603" y="0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4" name="Freeform 83"/>
          <p:cNvSpPr>
            <a:spLocks/>
          </p:cNvSpPr>
          <p:nvPr/>
        </p:nvSpPr>
        <p:spPr bwMode="auto">
          <a:xfrm>
            <a:off x="6607175" y="3754438"/>
            <a:ext cx="466725" cy="244475"/>
          </a:xfrm>
          <a:custGeom>
            <a:avLst/>
            <a:gdLst>
              <a:gd name="T0" fmla="*/ 2147483647 w 294"/>
              <a:gd name="T1" fmla="*/ 2147483647 h 154"/>
              <a:gd name="T2" fmla="*/ 2147483647 w 294"/>
              <a:gd name="T3" fmla="*/ 2147483647 h 154"/>
              <a:gd name="T4" fmla="*/ 0 w 294"/>
              <a:gd name="T5" fmla="*/ 0 h 154"/>
              <a:gd name="T6" fmla="*/ 0 60000 65536"/>
              <a:gd name="T7" fmla="*/ 0 60000 65536"/>
              <a:gd name="T8" fmla="*/ 0 60000 65536"/>
              <a:gd name="T9" fmla="*/ 0 w 294"/>
              <a:gd name="T10" fmla="*/ 0 h 154"/>
              <a:gd name="T11" fmla="*/ 294 w 294"/>
              <a:gd name="T12" fmla="*/ 154 h 1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" h="154">
                <a:moveTo>
                  <a:pt x="294" y="154"/>
                </a:moveTo>
                <a:cubicBezTo>
                  <a:pt x="241" y="75"/>
                  <a:pt x="192" y="52"/>
                  <a:pt x="98" y="42"/>
                </a:cubicBezTo>
                <a:cubicBezTo>
                  <a:pt x="69" y="34"/>
                  <a:pt x="20" y="20"/>
                  <a:pt x="0" y="0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5" name="Freeform 84"/>
          <p:cNvSpPr>
            <a:spLocks/>
          </p:cNvSpPr>
          <p:nvPr/>
        </p:nvSpPr>
        <p:spPr bwMode="auto">
          <a:xfrm>
            <a:off x="7085013" y="3808413"/>
            <a:ext cx="731837" cy="93662"/>
          </a:xfrm>
          <a:custGeom>
            <a:avLst/>
            <a:gdLst>
              <a:gd name="T0" fmla="*/ 0 w 461"/>
              <a:gd name="T1" fmla="*/ 2147483647 h 59"/>
              <a:gd name="T2" fmla="*/ 2147483647 w 461"/>
              <a:gd name="T3" fmla="*/ 2147483647 h 59"/>
              <a:gd name="T4" fmla="*/ 2147483647 w 461"/>
              <a:gd name="T5" fmla="*/ 2147483647 h 59"/>
              <a:gd name="T6" fmla="*/ 2147483647 w 461"/>
              <a:gd name="T7" fmla="*/ 2147483647 h 59"/>
              <a:gd name="T8" fmla="*/ 2147483647 w 461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1"/>
              <a:gd name="T16" fmla="*/ 0 h 59"/>
              <a:gd name="T17" fmla="*/ 461 w 461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1" h="59">
                <a:moveTo>
                  <a:pt x="0" y="15"/>
                </a:moveTo>
                <a:cubicBezTo>
                  <a:pt x="51" y="7"/>
                  <a:pt x="89" y="0"/>
                  <a:pt x="141" y="8"/>
                </a:cubicBezTo>
                <a:cubicBezTo>
                  <a:pt x="168" y="17"/>
                  <a:pt x="169" y="33"/>
                  <a:pt x="197" y="43"/>
                </a:cubicBezTo>
                <a:cubicBezTo>
                  <a:pt x="260" y="30"/>
                  <a:pt x="254" y="28"/>
                  <a:pt x="351" y="43"/>
                </a:cubicBezTo>
                <a:cubicBezTo>
                  <a:pt x="461" y="59"/>
                  <a:pt x="316" y="57"/>
                  <a:pt x="386" y="57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6" name="AutoShape 85"/>
          <p:cNvSpPr>
            <a:spLocks noChangeArrowheads="1"/>
          </p:cNvSpPr>
          <p:nvPr/>
        </p:nvSpPr>
        <p:spPr bwMode="auto">
          <a:xfrm>
            <a:off x="7620000" y="2286000"/>
            <a:ext cx="304800" cy="3810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837" name="Freeform 86"/>
          <p:cNvSpPr>
            <a:spLocks/>
          </p:cNvSpPr>
          <p:nvPr/>
        </p:nvSpPr>
        <p:spPr bwMode="auto">
          <a:xfrm>
            <a:off x="7848600" y="2208213"/>
            <a:ext cx="660400" cy="547687"/>
          </a:xfrm>
          <a:custGeom>
            <a:avLst/>
            <a:gdLst>
              <a:gd name="T0" fmla="*/ 0 w 416"/>
              <a:gd name="T1" fmla="*/ 2147483647 h 345"/>
              <a:gd name="T2" fmla="*/ 2147483647 w 416"/>
              <a:gd name="T3" fmla="*/ 2147483647 h 345"/>
              <a:gd name="T4" fmla="*/ 2147483647 w 416"/>
              <a:gd name="T5" fmla="*/ 2147483647 h 345"/>
              <a:gd name="T6" fmla="*/ 2147483647 w 416"/>
              <a:gd name="T7" fmla="*/ 2147483647 h 345"/>
              <a:gd name="T8" fmla="*/ 2147483647 w 416"/>
              <a:gd name="T9" fmla="*/ 2147483647 h 345"/>
              <a:gd name="T10" fmla="*/ 2147483647 w 416"/>
              <a:gd name="T11" fmla="*/ 2147483647 h 345"/>
              <a:gd name="T12" fmla="*/ 2147483647 w 416"/>
              <a:gd name="T13" fmla="*/ 2147483647 h 345"/>
              <a:gd name="T14" fmla="*/ 2147483647 w 416"/>
              <a:gd name="T15" fmla="*/ 2147483647 h 345"/>
              <a:gd name="T16" fmla="*/ 2147483647 w 416"/>
              <a:gd name="T17" fmla="*/ 2147483647 h 345"/>
              <a:gd name="T18" fmla="*/ 2147483647 w 416"/>
              <a:gd name="T19" fmla="*/ 2147483647 h 345"/>
              <a:gd name="T20" fmla="*/ 2147483647 w 416"/>
              <a:gd name="T21" fmla="*/ 2147483647 h 345"/>
              <a:gd name="T22" fmla="*/ 2147483647 w 416"/>
              <a:gd name="T23" fmla="*/ 2147483647 h 345"/>
              <a:gd name="T24" fmla="*/ 2147483647 w 416"/>
              <a:gd name="T25" fmla="*/ 2147483647 h 345"/>
              <a:gd name="T26" fmla="*/ 2147483647 w 416"/>
              <a:gd name="T27" fmla="*/ 2147483647 h 345"/>
              <a:gd name="T28" fmla="*/ 0 w 416"/>
              <a:gd name="T29" fmla="*/ 2147483647 h 3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6"/>
              <a:gd name="T46" fmla="*/ 0 h 345"/>
              <a:gd name="T47" fmla="*/ 416 w 416"/>
              <a:gd name="T48" fmla="*/ 345 h 3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6" h="345">
                <a:moveTo>
                  <a:pt x="0" y="124"/>
                </a:moveTo>
                <a:cubicBezTo>
                  <a:pt x="25" y="88"/>
                  <a:pt x="48" y="54"/>
                  <a:pt x="91" y="40"/>
                </a:cubicBezTo>
                <a:cubicBezTo>
                  <a:pt x="127" y="3"/>
                  <a:pt x="118" y="0"/>
                  <a:pt x="198" y="25"/>
                </a:cubicBezTo>
                <a:cubicBezTo>
                  <a:pt x="206" y="27"/>
                  <a:pt x="206" y="41"/>
                  <a:pt x="213" y="48"/>
                </a:cubicBezTo>
                <a:cubicBezTo>
                  <a:pt x="219" y="54"/>
                  <a:pt x="228" y="58"/>
                  <a:pt x="236" y="63"/>
                </a:cubicBezTo>
                <a:cubicBezTo>
                  <a:pt x="260" y="100"/>
                  <a:pt x="286" y="102"/>
                  <a:pt x="327" y="116"/>
                </a:cubicBezTo>
                <a:cubicBezTo>
                  <a:pt x="342" y="121"/>
                  <a:pt x="373" y="132"/>
                  <a:pt x="373" y="132"/>
                </a:cubicBezTo>
                <a:cubicBezTo>
                  <a:pt x="377" y="136"/>
                  <a:pt x="410" y="166"/>
                  <a:pt x="411" y="177"/>
                </a:cubicBezTo>
                <a:cubicBezTo>
                  <a:pt x="416" y="267"/>
                  <a:pt x="386" y="316"/>
                  <a:pt x="304" y="345"/>
                </a:cubicBezTo>
                <a:cubicBezTo>
                  <a:pt x="253" y="342"/>
                  <a:pt x="202" y="341"/>
                  <a:pt x="152" y="337"/>
                </a:cubicBezTo>
                <a:cubicBezTo>
                  <a:pt x="110" y="333"/>
                  <a:pt x="64" y="312"/>
                  <a:pt x="22" y="307"/>
                </a:cubicBezTo>
                <a:cubicBezTo>
                  <a:pt x="19" y="299"/>
                  <a:pt x="7" y="258"/>
                  <a:pt x="7" y="254"/>
                </a:cubicBezTo>
                <a:cubicBezTo>
                  <a:pt x="7" y="230"/>
                  <a:pt x="11" y="207"/>
                  <a:pt x="15" y="185"/>
                </a:cubicBezTo>
                <a:cubicBezTo>
                  <a:pt x="16" y="177"/>
                  <a:pt x="23" y="169"/>
                  <a:pt x="22" y="162"/>
                </a:cubicBezTo>
                <a:cubicBezTo>
                  <a:pt x="18" y="147"/>
                  <a:pt x="7" y="136"/>
                  <a:pt x="0" y="124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38" name="Freeform 87"/>
          <p:cNvSpPr>
            <a:spLocks/>
          </p:cNvSpPr>
          <p:nvPr/>
        </p:nvSpPr>
        <p:spPr bwMode="auto">
          <a:xfrm>
            <a:off x="7391400" y="1752600"/>
            <a:ext cx="682625" cy="701675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39" name="Oval 88"/>
          <p:cNvSpPr>
            <a:spLocks noChangeArrowheads="1"/>
          </p:cNvSpPr>
          <p:nvPr/>
        </p:nvSpPr>
        <p:spPr bwMode="auto">
          <a:xfrm>
            <a:off x="6629400" y="2590800"/>
            <a:ext cx="838200" cy="533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840" name="Freeform 89"/>
          <p:cNvSpPr>
            <a:spLocks/>
          </p:cNvSpPr>
          <p:nvPr/>
        </p:nvSpPr>
        <p:spPr bwMode="auto">
          <a:xfrm>
            <a:off x="6330950" y="2133600"/>
            <a:ext cx="682625" cy="701675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41" name="Freeform 90"/>
          <p:cNvSpPr>
            <a:spLocks/>
          </p:cNvSpPr>
          <p:nvPr/>
        </p:nvSpPr>
        <p:spPr bwMode="auto">
          <a:xfrm>
            <a:off x="7148513" y="2865438"/>
            <a:ext cx="508000" cy="614362"/>
          </a:xfrm>
          <a:custGeom>
            <a:avLst/>
            <a:gdLst>
              <a:gd name="T0" fmla="*/ 2147483647 w 320"/>
              <a:gd name="T1" fmla="*/ 2147483647 h 387"/>
              <a:gd name="T2" fmla="*/ 2147483647 w 320"/>
              <a:gd name="T3" fmla="*/ 2147483647 h 387"/>
              <a:gd name="T4" fmla="*/ 2147483647 w 320"/>
              <a:gd name="T5" fmla="*/ 2147483647 h 387"/>
              <a:gd name="T6" fmla="*/ 2147483647 w 320"/>
              <a:gd name="T7" fmla="*/ 0 h 387"/>
              <a:gd name="T8" fmla="*/ 2147483647 w 320"/>
              <a:gd name="T9" fmla="*/ 2147483647 h 387"/>
              <a:gd name="T10" fmla="*/ 2147483647 w 320"/>
              <a:gd name="T11" fmla="*/ 2147483647 h 387"/>
              <a:gd name="T12" fmla="*/ 2147483647 w 320"/>
              <a:gd name="T13" fmla="*/ 2147483647 h 387"/>
              <a:gd name="T14" fmla="*/ 2147483647 w 320"/>
              <a:gd name="T15" fmla="*/ 2147483647 h 387"/>
              <a:gd name="T16" fmla="*/ 2147483647 w 320"/>
              <a:gd name="T17" fmla="*/ 2147483647 h 387"/>
              <a:gd name="T18" fmla="*/ 2147483647 w 320"/>
              <a:gd name="T19" fmla="*/ 2147483647 h 387"/>
              <a:gd name="T20" fmla="*/ 2147483647 w 320"/>
              <a:gd name="T21" fmla="*/ 2147483647 h 387"/>
              <a:gd name="T22" fmla="*/ 2147483647 w 320"/>
              <a:gd name="T23" fmla="*/ 2147483647 h 3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0"/>
              <a:gd name="T37" fmla="*/ 0 h 387"/>
              <a:gd name="T38" fmla="*/ 320 w 320"/>
              <a:gd name="T39" fmla="*/ 387 h 38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0" h="387">
                <a:moveTo>
                  <a:pt x="38" y="267"/>
                </a:moveTo>
                <a:cubicBezTo>
                  <a:pt x="19" y="163"/>
                  <a:pt x="0" y="101"/>
                  <a:pt x="99" y="54"/>
                </a:cubicBezTo>
                <a:cubicBezTo>
                  <a:pt x="112" y="40"/>
                  <a:pt x="125" y="24"/>
                  <a:pt x="144" y="16"/>
                </a:cubicBezTo>
                <a:cubicBezTo>
                  <a:pt x="158" y="9"/>
                  <a:pt x="190" y="0"/>
                  <a:pt x="190" y="0"/>
                </a:cubicBezTo>
                <a:cubicBezTo>
                  <a:pt x="243" y="8"/>
                  <a:pt x="242" y="5"/>
                  <a:pt x="274" y="39"/>
                </a:cubicBezTo>
                <a:cubicBezTo>
                  <a:pt x="288" y="80"/>
                  <a:pt x="289" y="106"/>
                  <a:pt x="297" y="153"/>
                </a:cubicBezTo>
                <a:cubicBezTo>
                  <a:pt x="300" y="176"/>
                  <a:pt x="320" y="221"/>
                  <a:pt x="320" y="221"/>
                </a:cubicBezTo>
                <a:cubicBezTo>
                  <a:pt x="317" y="241"/>
                  <a:pt x="317" y="262"/>
                  <a:pt x="312" y="282"/>
                </a:cubicBezTo>
                <a:cubicBezTo>
                  <a:pt x="309" y="289"/>
                  <a:pt x="302" y="293"/>
                  <a:pt x="297" y="298"/>
                </a:cubicBezTo>
                <a:cubicBezTo>
                  <a:pt x="271" y="317"/>
                  <a:pt x="222" y="356"/>
                  <a:pt x="190" y="366"/>
                </a:cubicBezTo>
                <a:cubicBezTo>
                  <a:pt x="99" y="361"/>
                  <a:pt x="43" y="387"/>
                  <a:pt x="15" y="305"/>
                </a:cubicBezTo>
                <a:cubicBezTo>
                  <a:pt x="41" y="278"/>
                  <a:pt x="38" y="292"/>
                  <a:pt x="38" y="267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42" name="Freeform 91"/>
          <p:cNvSpPr>
            <a:spLocks/>
          </p:cNvSpPr>
          <p:nvPr/>
        </p:nvSpPr>
        <p:spPr bwMode="auto">
          <a:xfrm>
            <a:off x="6477000" y="3048000"/>
            <a:ext cx="682625" cy="701675"/>
          </a:xfrm>
          <a:custGeom>
            <a:avLst/>
            <a:gdLst>
              <a:gd name="T0" fmla="*/ 2147483647 w 430"/>
              <a:gd name="T1" fmla="*/ 2147483647 h 442"/>
              <a:gd name="T2" fmla="*/ 2147483647 w 430"/>
              <a:gd name="T3" fmla="*/ 2147483647 h 442"/>
              <a:gd name="T4" fmla="*/ 2147483647 w 430"/>
              <a:gd name="T5" fmla="*/ 2147483647 h 442"/>
              <a:gd name="T6" fmla="*/ 2147483647 w 430"/>
              <a:gd name="T7" fmla="*/ 2147483647 h 442"/>
              <a:gd name="T8" fmla="*/ 2147483647 w 430"/>
              <a:gd name="T9" fmla="*/ 2147483647 h 442"/>
              <a:gd name="T10" fmla="*/ 2147483647 w 430"/>
              <a:gd name="T11" fmla="*/ 2147483647 h 442"/>
              <a:gd name="T12" fmla="*/ 2147483647 w 430"/>
              <a:gd name="T13" fmla="*/ 2147483647 h 442"/>
              <a:gd name="T14" fmla="*/ 2147483647 w 430"/>
              <a:gd name="T15" fmla="*/ 0 h 442"/>
              <a:gd name="T16" fmla="*/ 2147483647 w 430"/>
              <a:gd name="T17" fmla="*/ 2147483647 h 442"/>
              <a:gd name="T18" fmla="*/ 2147483647 w 430"/>
              <a:gd name="T19" fmla="*/ 2147483647 h 442"/>
              <a:gd name="T20" fmla="*/ 2147483647 w 430"/>
              <a:gd name="T21" fmla="*/ 2147483647 h 442"/>
              <a:gd name="T22" fmla="*/ 2147483647 w 430"/>
              <a:gd name="T23" fmla="*/ 2147483647 h 442"/>
              <a:gd name="T24" fmla="*/ 2147483647 w 430"/>
              <a:gd name="T25" fmla="*/ 2147483647 h 442"/>
              <a:gd name="T26" fmla="*/ 2147483647 w 430"/>
              <a:gd name="T27" fmla="*/ 2147483647 h 442"/>
              <a:gd name="T28" fmla="*/ 2147483647 w 430"/>
              <a:gd name="T29" fmla="*/ 2147483647 h 442"/>
              <a:gd name="T30" fmla="*/ 2147483647 w 430"/>
              <a:gd name="T31" fmla="*/ 2147483647 h 4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442"/>
              <a:gd name="T50" fmla="*/ 430 w 430"/>
              <a:gd name="T51" fmla="*/ 442 h 4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442">
                <a:moveTo>
                  <a:pt x="392" y="358"/>
                </a:moveTo>
                <a:cubicBezTo>
                  <a:pt x="369" y="360"/>
                  <a:pt x="345" y="358"/>
                  <a:pt x="324" y="365"/>
                </a:cubicBezTo>
                <a:cubicBezTo>
                  <a:pt x="316" y="366"/>
                  <a:pt x="313" y="376"/>
                  <a:pt x="308" y="381"/>
                </a:cubicBezTo>
                <a:cubicBezTo>
                  <a:pt x="279" y="404"/>
                  <a:pt x="251" y="429"/>
                  <a:pt x="217" y="442"/>
                </a:cubicBezTo>
                <a:cubicBezTo>
                  <a:pt x="184" y="439"/>
                  <a:pt x="150" y="441"/>
                  <a:pt x="118" y="434"/>
                </a:cubicBezTo>
                <a:cubicBezTo>
                  <a:pt x="79" y="424"/>
                  <a:pt x="60" y="366"/>
                  <a:pt x="49" y="335"/>
                </a:cubicBezTo>
                <a:cubicBezTo>
                  <a:pt x="58" y="59"/>
                  <a:pt x="0" y="91"/>
                  <a:pt x="217" y="76"/>
                </a:cubicBezTo>
                <a:cubicBezTo>
                  <a:pt x="276" y="63"/>
                  <a:pt x="311" y="17"/>
                  <a:pt x="369" y="0"/>
                </a:cubicBezTo>
                <a:cubicBezTo>
                  <a:pt x="395" y="24"/>
                  <a:pt x="383" y="54"/>
                  <a:pt x="400" y="84"/>
                </a:cubicBezTo>
                <a:cubicBezTo>
                  <a:pt x="408" y="99"/>
                  <a:pt x="430" y="129"/>
                  <a:pt x="430" y="129"/>
                </a:cubicBezTo>
                <a:cubicBezTo>
                  <a:pt x="427" y="164"/>
                  <a:pt x="428" y="200"/>
                  <a:pt x="423" y="236"/>
                </a:cubicBezTo>
                <a:cubicBezTo>
                  <a:pt x="421" y="247"/>
                  <a:pt x="410" y="255"/>
                  <a:pt x="407" y="266"/>
                </a:cubicBezTo>
                <a:cubicBezTo>
                  <a:pt x="403" y="275"/>
                  <a:pt x="401" y="286"/>
                  <a:pt x="400" y="297"/>
                </a:cubicBezTo>
                <a:cubicBezTo>
                  <a:pt x="396" y="317"/>
                  <a:pt x="395" y="337"/>
                  <a:pt x="392" y="358"/>
                </a:cubicBezTo>
                <a:cubicBezTo>
                  <a:pt x="390" y="365"/>
                  <a:pt x="385" y="381"/>
                  <a:pt x="385" y="381"/>
                </a:cubicBezTo>
                <a:cubicBezTo>
                  <a:pt x="385" y="381"/>
                  <a:pt x="389" y="365"/>
                  <a:pt x="392" y="358"/>
                </a:cubicBez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843" name="Text Box 92"/>
          <p:cNvSpPr txBox="1">
            <a:spLocks noChangeArrowheads="1"/>
          </p:cNvSpPr>
          <p:nvPr/>
        </p:nvSpPr>
        <p:spPr bwMode="auto">
          <a:xfrm>
            <a:off x="228600" y="4495800"/>
            <a:ext cx="32766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ea typeface="ＭＳ Ｐゴシック" charset="0"/>
                <a:cs typeface="ＭＳ Ｐゴシック" charset="0"/>
              </a:rPr>
              <a:t>Flux= -D</a:t>
            </a:r>
            <a:r>
              <a:rPr lang="en-US" baseline="-25000">
                <a:ea typeface="ＭＳ Ｐゴシック" charset="0"/>
                <a:cs typeface="ＭＳ Ｐゴシック" charset="0"/>
              </a:rPr>
              <a:t>s</a:t>
            </a:r>
            <a:r>
              <a:rPr lang="en-US"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</a:t>
            </a:r>
            <a:r>
              <a:rPr lang="en-US">
                <a:ea typeface="ＭＳ Ｐゴシック" charset="0"/>
                <a:cs typeface="ＭＳ Ｐゴシック" charset="0"/>
              </a:rPr>
              <a:t>C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</a:t>
            </a:r>
            <a:r>
              <a:rPr lang="en-US">
                <a:ea typeface="ＭＳ Ｐゴシック" charset="0"/>
                <a:cs typeface="ＭＳ Ｐゴシック" charset="0"/>
              </a:rPr>
              <a:t>z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D</a:t>
            </a:r>
            <a:r>
              <a:rPr lang="en-US" baseline="-25000">
                <a:ea typeface="ＭＳ Ｐゴシック" charset="0"/>
                <a:cs typeface="ＭＳ Ｐゴシック" charset="0"/>
              </a:rPr>
              <a:t>s</a:t>
            </a:r>
            <a:r>
              <a:rPr lang="en-US">
                <a:ea typeface="ＭＳ Ｐゴシック" charset="0"/>
                <a:cs typeface="ＭＳ Ｐゴシック" charset="0"/>
              </a:rPr>
              <a:t>/D</a:t>
            </a:r>
            <a:r>
              <a:rPr lang="en-US" baseline="-25000">
                <a:ea typeface="ＭＳ Ｐゴシック" charset="0"/>
                <a:cs typeface="ＭＳ Ｐゴシック" charset="0"/>
              </a:rPr>
              <a:t>a</a:t>
            </a:r>
            <a:r>
              <a:rPr lang="en-US">
                <a:ea typeface="ＭＳ Ｐゴシック" charset="0"/>
                <a:cs typeface="ＭＳ Ｐゴシック" charset="0"/>
              </a:rPr>
              <a:t>= 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</a:t>
            </a:r>
            <a:r>
              <a:rPr lang="en-US">
                <a:ea typeface="ＭＳ Ｐゴシック" charset="0"/>
                <a:cs typeface="ＭＳ Ｐゴシック" charset="0"/>
              </a:rPr>
              <a:t>D</a:t>
            </a:r>
            <a:r>
              <a:rPr lang="en-US" baseline="-25000">
                <a:ea typeface="ＭＳ Ｐゴシック" charset="0"/>
                <a:cs typeface="ＭＳ Ｐゴシック" charset="0"/>
              </a:rPr>
              <a:t>s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</a:t>
            </a:r>
            <a:r>
              <a:rPr lang="en-US">
                <a:ea typeface="ＭＳ Ｐゴシック" charset="0"/>
                <a:cs typeface="ＭＳ Ｐゴシック" charset="0"/>
              </a:rPr>
              <a:t>D</a:t>
            </a:r>
            <a:r>
              <a:rPr lang="en-US" baseline="-25000">
                <a:ea typeface="ＭＳ Ｐゴシック" charset="0"/>
                <a:cs typeface="ＭＳ Ｐゴシック" charset="0"/>
              </a:rPr>
              <a:t>a</a:t>
            </a:r>
            <a:endParaRPr lang="en-US">
              <a:latin typeface="Symbo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</a:t>
            </a:r>
            <a:r>
              <a:rPr lang="en-US" baseline="3000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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</a:t>
            </a:r>
            <a:r>
              <a:rPr lang="en-US" baseline="3000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</a:t>
            </a:r>
            <a:r>
              <a:rPr lang="en-US" baseline="30000">
                <a:ea typeface="ＭＳ Ｐゴシック" charset="0"/>
                <a:cs typeface="ＭＳ Ｐゴシック" charset="0"/>
              </a:rPr>
              <a:t>s</a:t>
            </a:r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	s= silt + sand</a:t>
            </a:r>
          </a:p>
          <a:p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</a:t>
            </a:r>
            <a:r>
              <a:rPr lang="en-US" baseline="-25000">
                <a:ea typeface="ＭＳ Ｐゴシック" charset="0"/>
                <a:cs typeface="ＭＳ Ｐゴシック" charset="0"/>
              </a:rPr>
              <a:t>b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</a:t>
            </a:r>
            <a:r>
              <a:rPr lang="en-US" baseline="-25000">
                <a:ea typeface="ＭＳ Ｐゴシック" charset="0"/>
                <a:cs typeface="ＭＳ Ｐゴシック" charset="0"/>
              </a:rPr>
              <a:t>m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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as a function of T, 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</a:t>
            </a:r>
          </a:p>
        </p:txBody>
      </p:sp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1050"/>
            <a:ext cx="7315200" cy="42878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7"/>
          <p:cNvSpPr txBox="1">
            <a:spLocks noChangeArrowheads="1"/>
          </p:cNvSpPr>
          <p:nvPr/>
        </p:nvSpPr>
        <p:spPr bwMode="auto">
          <a:xfrm>
            <a:off x="1981200" y="2667000"/>
            <a:ext cx="51387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4400"/>
              <a:t>other ways to use powerpoint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7"/>
          <p:cNvSpPr txBox="1">
            <a:spLocks noChangeArrowheads="1"/>
          </p:cNvSpPr>
          <p:nvPr/>
        </p:nvSpPr>
        <p:spPr bwMode="auto">
          <a:xfrm>
            <a:off x="1981200" y="2667000"/>
            <a:ext cx="5138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4400" dirty="0" smtClean="0">
                <a:solidFill>
                  <a:srgbClr val="000000"/>
                </a:solidFill>
              </a:rPr>
              <a:t>just a </a:t>
            </a:r>
            <a:r>
              <a:rPr lang="en-US" sz="4400" dirty="0">
                <a:solidFill>
                  <a:srgbClr val="000000"/>
                </a:solidFill>
              </a:rPr>
              <a:t>word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Box 7"/>
          <p:cNvSpPr txBox="1">
            <a:spLocks noChangeArrowheads="1"/>
          </p:cNvSpPr>
          <p:nvPr/>
        </p:nvSpPr>
        <p:spPr bwMode="auto">
          <a:xfrm>
            <a:off x="1981200" y="2667000"/>
            <a:ext cx="5138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4400">
                <a:solidFill>
                  <a:srgbClr val="000000"/>
                </a:solidFill>
              </a:rPr>
              <a:t>or an image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</a:rPr>
              <a:t>Today</a:t>
            </a:r>
            <a:endParaRPr lang="en-US" dirty="0">
              <a:solidFill>
                <a:srgbClr val="18579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What public speaking is for, and why it’s hard</a:t>
            </a:r>
          </a:p>
          <a:p>
            <a:r>
              <a:rPr lang="en-US" dirty="0" smtClean="0"/>
              <a:t>How to engage your audience</a:t>
            </a:r>
          </a:p>
          <a:p>
            <a:pPr lvl="1"/>
            <a:r>
              <a:rPr lang="en-US" dirty="0" smtClean="0"/>
              <a:t>Physical presence and vocal techniques</a:t>
            </a:r>
          </a:p>
          <a:p>
            <a:r>
              <a:rPr lang="en-US" dirty="0" smtClean="0"/>
              <a:t>Using presentation software</a:t>
            </a:r>
          </a:p>
          <a:p>
            <a:r>
              <a:rPr lang="en-US" dirty="0" smtClean="0"/>
              <a:t>Timing</a:t>
            </a:r>
          </a:p>
          <a:p>
            <a:r>
              <a:rPr lang="en-US" dirty="0" smtClean="0"/>
              <a:t>Rehearsal: the key to success</a:t>
            </a:r>
          </a:p>
          <a:p>
            <a:r>
              <a:rPr lang="en-US" dirty="0" smtClean="0"/>
              <a:t>Troubleshooting: handling difficult situations</a:t>
            </a:r>
          </a:p>
          <a:p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47700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47700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6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Box 7"/>
          <p:cNvSpPr txBox="1">
            <a:spLocks noChangeArrowheads="1"/>
          </p:cNvSpPr>
          <p:nvPr/>
        </p:nvSpPr>
        <p:spPr bwMode="auto">
          <a:xfrm>
            <a:off x="1981200" y="2667000"/>
            <a:ext cx="5138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4800">
                <a:solidFill>
                  <a:srgbClr val="000000"/>
                </a:solidFill>
              </a:rPr>
              <a:t>climate change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2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0" r="-302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Box 7"/>
          <p:cNvSpPr txBox="1">
            <a:spLocks noChangeArrowheads="1"/>
          </p:cNvSpPr>
          <p:nvPr/>
        </p:nvSpPr>
        <p:spPr bwMode="auto">
          <a:xfrm>
            <a:off x="1943583" y="2057400"/>
            <a:ext cx="51387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4800" dirty="0" smtClean="0">
                <a:solidFill>
                  <a:srgbClr val="000000"/>
                </a:solidFill>
              </a:rPr>
              <a:t>even more radical:</a:t>
            </a:r>
          </a:p>
          <a:p>
            <a:pPr algn="ctr"/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3429000"/>
            <a:ext cx="27136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don’t use it</a:t>
            </a:r>
          </a:p>
        </p:txBody>
      </p:sp>
    </p:spTree>
    <p:extLst>
      <p:ext uri="{BB962C8B-B14F-4D97-AF65-F5344CB8AC3E}">
        <p14:creationId xmlns:p14="http://schemas.microsoft.com/office/powerpoint/2010/main" val="74257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2000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presentation </a:t>
            </a:r>
            <a:r>
              <a:rPr lang="en-US" sz="20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software</a:t>
            </a:r>
            <a: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Less </a:t>
            </a:r>
            <a:r>
              <a:rPr lang="en-US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is </a:t>
            </a:r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more</a:t>
            </a:r>
            <a:endParaRPr lang="en-US" sz="2800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35075"/>
            <a:ext cx="8229600" cy="4937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If </a:t>
            </a:r>
            <a:r>
              <a:rPr lang="en-US" dirty="0">
                <a:ea typeface="ＭＳ Ｐゴシック" charset="0"/>
              </a:rPr>
              <a:t>you use video: keep it short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T</a:t>
            </a:r>
            <a:r>
              <a:rPr lang="en-US" altLang="ja-JP" dirty="0" smtClean="0">
                <a:ea typeface="ＭＳ Ｐゴシック" charset="0"/>
                <a:cs typeface="ＭＳ Ｐゴシック" charset="0"/>
              </a:rPr>
              <a:t>alk </a:t>
            </a:r>
            <a:r>
              <a:rPr lang="en-US" altLang="ja-JP" dirty="0">
                <a:ea typeface="ＭＳ Ｐゴシック" charset="0"/>
                <a:cs typeface="ＭＳ Ｐゴシック" charset="0"/>
              </a:rPr>
              <a:t>to the </a:t>
            </a:r>
            <a:r>
              <a:rPr lang="en-US" altLang="ja-JP" dirty="0" smtClean="0">
                <a:ea typeface="ＭＳ Ｐゴシック" charset="0"/>
                <a:cs typeface="ＭＳ Ｐゴシック" charset="0"/>
              </a:rPr>
              <a:t>audience — not the screen!</a:t>
            </a:r>
            <a:endParaRPr lang="en-US" altLang="ja-JP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Use notes on paper, or on your laptop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</a:rPr>
              <a:t>Today</a:t>
            </a:r>
            <a:endParaRPr lang="en-US" dirty="0">
              <a:solidFill>
                <a:srgbClr val="18579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public speaking is for, and why it’s hard</a:t>
            </a:r>
          </a:p>
          <a:p>
            <a:r>
              <a:rPr lang="en-US" dirty="0" smtClean="0"/>
              <a:t>How to engage your audience</a:t>
            </a:r>
          </a:p>
          <a:p>
            <a:pPr lvl="1"/>
            <a:r>
              <a:rPr lang="en-US" dirty="0" smtClean="0"/>
              <a:t>Physical presence and vocal techniques</a:t>
            </a:r>
          </a:p>
          <a:p>
            <a:r>
              <a:rPr lang="en-US" dirty="0" smtClean="0"/>
              <a:t>Using presentation software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Timing</a:t>
            </a:r>
          </a:p>
          <a:p>
            <a:r>
              <a:rPr lang="en-US" dirty="0" smtClean="0"/>
              <a:t>Rehearsal: the key to success</a:t>
            </a:r>
          </a:p>
          <a:p>
            <a:r>
              <a:rPr lang="en-US" dirty="0" smtClean="0"/>
              <a:t>Troubleshooting: handling difficult situations</a:t>
            </a:r>
          </a:p>
          <a:p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Timing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371600"/>
            <a:ext cx="6172200" cy="4572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Respect your audience, and your colleagues: finish on time!!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Use a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timer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Know what you can skip…</a:t>
            </a:r>
          </a:p>
          <a:p>
            <a:pPr lvl="1"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…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and it’s not your conclusions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Develop a standard slide length</a:t>
            </a:r>
          </a:p>
          <a:p>
            <a:pPr eaLnBrk="1" hangingPunct="1"/>
            <a:r>
              <a:rPr lang="en-US" i="1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Don’t draw attention to mistiming</a:t>
            </a:r>
            <a:endParaRPr lang="en-US" i="1" dirty="0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  <p:pic>
        <p:nvPicPr>
          <p:cNvPr id="3" name="Picture 2" descr="Timer-App-for-Andro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6" y="381000"/>
            <a:ext cx="2443163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</a:rPr>
              <a:t>Today</a:t>
            </a:r>
            <a:endParaRPr lang="en-US" dirty="0">
              <a:solidFill>
                <a:srgbClr val="18579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public speaking is for, and why it’s hard</a:t>
            </a:r>
          </a:p>
          <a:p>
            <a:r>
              <a:rPr lang="en-US" dirty="0" smtClean="0"/>
              <a:t>How to engage your audience</a:t>
            </a:r>
          </a:p>
          <a:p>
            <a:pPr lvl="1"/>
            <a:r>
              <a:rPr lang="en-US" dirty="0" smtClean="0"/>
              <a:t>Physical presence and vocal techniques</a:t>
            </a:r>
          </a:p>
          <a:p>
            <a:r>
              <a:rPr lang="en-US" dirty="0" smtClean="0"/>
              <a:t>Using presentation software</a:t>
            </a:r>
          </a:p>
          <a:p>
            <a:r>
              <a:rPr lang="en-US" dirty="0" smtClean="0"/>
              <a:t>Timing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Rehearsal: the key to success</a:t>
            </a:r>
          </a:p>
          <a:p>
            <a:r>
              <a:rPr lang="en-US" dirty="0" smtClean="0"/>
              <a:t>Troubleshooting: handling difficult situations</a:t>
            </a:r>
          </a:p>
          <a:p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Practice, </a:t>
            </a:r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practice</a:t>
            </a:r>
            <a:r>
              <a:rPr lang="en-US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practice</a:t>
            </a:r>
            <a:r>
              <a:rPr lang="en-US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</a:rPr>
              <a:t>Rehearsal </a:t>
            </a:r>
            <a:r>
              <a:rPr lang="en-US" dirty="0">
                <a:ea typeface="ＭＳ Ｐゴシック" charset="0"/>
              </a:rPr>
              <a:t>matters more than slide prep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Time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yourself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Improvising</a:t>
            </a:r>
            <a:r>
              <a:rPr lang="en-US" dirty="0">
                <a:ea typeface="ＭＳ Ｐゴシック" charset="0"/>
                <a:cs typeface="ＭＳ Ｐゴシック" charset="0"/>
              </a:rPr>
              <a:t>? Practice, and account for the time!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Practice talks: simulate real conditions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7630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Murphy’</a:t>
            </a:r>
            <a:r>
              <a:rPr lang="en-US" altLang="ja-JP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Law: </a:t>
            </a:r>
            <a:r>
              <a:rPr lang="en-US" altLang="ja-JP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planning </a:t>
            </a:r>
            <a:r>
              <a:rPr lang="en-US" altLang="ja-JP" dirty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altLang="ja-JP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disaster</a:t>
            </a:r>
            <a:endParaRPr lang="en-US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48200" y="1676400"/>
            <a:ext cx="4343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Use your own laptop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Backup, backup, backup!!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Bring 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printout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Imagine (and plan for) the worst possible audience</a:t>
            </a:r>
          </a:p>
        </p:txBody>
      </p:sp>
      <p:pic>
        <p:nvPicPr>
          <p:cNvPr id="890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886200" cy="501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-25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Once again, </a:t>
            </a:r>
            <a:r>
              <a:rPr lang="en-US" baseline="-25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that’s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backup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, backup, backup…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26190" r="-2619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33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Purposes of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public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peaking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Communicate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arguments and evidence</a:t>
            </a:r>
            <a:endParaRPr lang="en-US" b="1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Persuade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audience that they are </a:t>
            </a:r>
            <a:r>
              <a:rPr lang="en-US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true</a:t>
            </a:r>
            <a:endParaRPr lang="en-US" b="1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</a:rPr>
              <a:t>Today</a:t>
            </a:r>
            <a:endParaRPr lang="en-US" dirty="0">
              <a:solidFill>
                <a:srgbClr val="18579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public speaking is for, and why it’s hard</a:t>
            </a:r>
          </a:p>
          <a:p>
            <a:r>
              <a:rPr lang="en-US" dirty="0" smtClean="0"/>
              <a:t>How to engage your audience</a:t>
            </a:r>
          </a:p>
          <a:p>
            <a:pPr lvl="1"/>
            <a:r>
              <a:rPr lang="en-US" dirty="0" smtClean="0"/>
              <a:t>Physical presence and vocal techniques</a:t>
            </a:r>
          </a:p>
          <a:p>
            <a:r>
              <a:rPr lang="en-US" dirty="0" smtClean="0"/>
              <a:t>Using presentation software</a:t>
            </a:r>
          </a:p>
          <a:p>
            <a:r>
              <a:rPr lang="en-US" dirty="0" smtClean="0"/>
              <a:t>Timing</a:t>
            </a:r>
          </a:p>
          <a:p>
            <a:r>
              <a:rPr lang="en-US" dirty="0" smtClean="0"/>
              <a:t>Rehearsal: the key to success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Troubleshooting: handling difficult situations</a:t>
            </a:r>
          </a:p>
          <a:p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Troubleshooting: difficult </a:t>
            </a:r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people</a:t>
            </a:r>
            <a:endParaRPr lang="en-US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Interruptions</a:t>
            </a:r>
            <a:endParaRPr lang="en-US" dirty="0">
              <a:ea typeface="ＭＳ Ｐゴシック" charset="0"/>
            </a:endParaRPr>
          </a:p>
          <a:p>
            <a:r>
              <a:rPr lang="en-US" dirty="0" smtClean="0">
                <a:ea typeface="ＭＳ Ｐゴシック" charset="0"/>
              </a:rPr>
              <a:t>Heckling</a:t>
            </a:r>
          </a:p>
          <a:p>
            <a:r>
              <a:rPr lang="en-US" dirty="0" smtClean="0">
                <a:ea typeface="ＭＳ Ｐゴシック" charset="0"/>
              </a:rPr>
              <a:t>Aggressive questioners</a:t>
            </a:r>
          </a:p>
          <a:p>
            <a:r>
              <a:rPr lang="en-US" dirty="0" smtClean="0">
                <a:ea typeface="ＭＳ Ｐゴシック" charset="0"/>
              </a:rPr>
              <a:t>Won’t give up the floor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931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6"/>
          <a:stretch>
            <a:fillRect/>
          </a:stretch>
        </p:blipFill>
        <p:spPr bwMode="auto">
          <a:xfrm>
            <a:off x="4572000" y="1371600"/>
            <a:ext cx="4343400" cy="412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Troubleshooting: vocal problems</a:t>
            </a:r>
            <a:endParaRPr lang="en-US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High</a:t>
            </a:r>
            <a:r>
              <a:rPr lang="en-US" dirty="0">
                <a:ea typeface="ＭＳ Ｐゴシック" charset="0"/>
              </a:rPr>
              <a:t>-pitched voices</a:t>
            </a:r>
          </a:p>
          <a:p>
            <a:r>
              <a:rPr lang="en-US" dirty="0">
                <a:ea typeface="ＭＳ Ｐゴシック" charset="0"/>
              </a:rPr>
              <a:t>Quiet </a:t>
            </a:r>
            <a:r>
              <a:rPr lang="en-US" dirty="0" smtClean="0">
                <a:ea typeface="ＭＳ Ｐゴシック" charset="0"/>
              </a:rPr>
              <a:t>voices</a:t>
            </a:r>
          </a:p>
          <a:p>
            <a:r>
              <a:rPr lang="en-US" dirty="0" smtClean="0">
                <a:ea typeface="ＭＳ Ｐゴシック" charset="0"/>
              </a:rPr>
              <a:t>Second-language </a:t>
            </a:r>
            <a:r>
              <a:rPr lang="en-US" dirty="0">
                <a:ea typeface="ＭＳ Ｐゴシック" charset="0"/>
              </a:rPr>
              <a:t>issues</a:t>
            </a:r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0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Troubleshooting: difficult rooms</a:t>
            </a:r>
            <a:endParaRPr lang="en-US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Dark</a:t>
            </a:r>
            <a:endParaRPr lang="en-US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</a:rPr>
              <a:t>Large, without sound reinforcement</a:t>
            </a:r>
          </a:p>
          <a:p>
            <a:r>
              <a:rPr lang="en-US" dirty="0">
                <a:ea typeface="ＭＳ Ｐゴシック" charset="0"/>
              </a:rPr>
              <a:t>Steep </a:t>
            </a:r>
            <a:r>
              <a:rPr lang="en-US" dirty="0" smtClean="0">
                <a:ea typeface="ＭＳ Ｐゴシック" charset="0"/>
              </a:rPr>
              <a:t>pitch</a:t>
            </a:r>
            <a:endParaRPr lang="en-US" dirty="0">
              <a:ea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200" y="2438400"/>
            <a:ext cx="5410200" cy="361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Troubleshooting: difficult audiences</a:t>
            </a:r>
            <a:endParaRPr lang="en-US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Very </a:t>
            </a:r>
            <a:r>
              <a:rPr lang="en-US" dirty="0">
                <a:ea typeface="ＭＳ Ｐゴシック" charset="0"/>
              </a:rPr>
              <a:t>small</a:t>
            </a:r>
          </a:p>
          <a:p>
            <a:r>
              <a:rPr lang="en-US" dirty="0">
                <a:ea typeface="ＭＳ Ｐゴシック" charset="0"/>
              </a:rPr>
              <a:t>Not your field</a:t>
            </a:r>
          </a:p>
          <a:p>
            <a:r>
              <a:rPr lang="en-US" dirty="0">
                <a:ea typeface="ＭＳ Ｐゴシック" charset="0"/>
              </a:rPr>
              <a:t>Hostile</a:t>
            </a: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057400"/>
            <a:ext cx="508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23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Arial" charset="0"/>
              </a:rPr>
              <a:t>Summing up: usually better…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Bookman Old Style" charset="0"/>
              <a:ea typeface="ＭＳ Ｐゴシック" charset="0"/>
              <a:cs typeface="Arial" charset="0"/>
            </a:endParaRPr>
          </a:p>
        </p:txBody>
      </p:sp>
      <p:sp>
        <p:nvSpPr>
          <p:cNvPr id="91138" name="Content Placeholder 4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Talk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Stand and move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Speak loudly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Face the audience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Make eye contact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or fake </a:t>
            </a:r>
            <a:r>
              <a:rPr lang="en-US" dirty="0" smtClean="0">
                <a:ea typeface="ＭＳ Ｐゴシック" charset="0"/>
              </a:rPr>
              <a:t>it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Respond to audience needs</a:t>
            </a:r>
          </a:p>
          <a:p>
            <a:pPr lvl="1" eaLnBrk="1" hangingPunct="1"/>
            <a:endParaRPr lang="en-US" dirty="0">
              <a:ea typeface="ＭＳ Ｐゴシック" charset="0"/>
            </a:endParaRPr>
          </a:p>
        </p:txBody>
      </p:sp>
      <p:sp>
        <p:nvSpPr>
          <p:cNvPr id="91139" name="Content Placeholder 46"/>
          <p:cNvSpPr>
            <a:spLocks noGrp="1"/>
          </p:cNvSpPr>
          <p:nvPr>
            <p:ph sz="quarter" idx="2"/>
          </p:nvPr>
        </p:nvSpPr>
        <p:spPr>
          <a:xfrm>
            <a:off x="4419600" y="1219200"/>
            <a:ext cx="4038600" cy="4572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Focus on main arguments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Provide navigational aids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Use images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Summarize at beginning and end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Finish within time limit</a:t>
            </a:r>
          </a:p>
          <a:p>
            <a:pPr eaLnBrk="1" hangingPunct="1"/>
            <a:r>
              <a:rPr lang="en-US" i="1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Rehearse</a:t>
            </a:r>
            <a:endParaRPr lang="en-US" i="1" dirty="0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1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5200" y="1295400"/>
            <a:ext cx="2031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Thanks!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362200"/>
            <a:ext cx="784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all my collaborators: </a:t>
            </a:r>
            <a:r>
              <a:rPr lang="en-US" dirty="0" err="1" smtClean="0"/>
              <a:t>Keila</a:t>
            </a:r>
            <a:r>
              <a:rPr lang="en-US" dirty="0" smtClean="0"/>
              <a:t> </a:t>
            </a:r>
            <a:r>
              <a:rPr lang="en-US" dirty="0" err="1"/>
              <a:t>Smale</a:t>
            </a:r>
            <a:r>
              <a:rPr lang="en-US" dirty="0"/>
              <a:t>, Olive </a:t>
            </a:r>
            <a:r>
              <a:rPr lang="en-US" dirty="0" err="1"/>
              <a:t>Eakes</a:t>
            </a:r>
            <a:r>
              <a:rPr lang="en-US" dirty="0"/>
              <a:t>, Alexandria </a:t>
            </a:r>
            <a:r>
              <a:rPr lang="en-US" dirty="0" err="1"/>
              <a:t>Charboneau</a:t>
            </a:r>
            <a:r>
              <a:rPr lang="en-US" dirty="0"/>
              <a:t>, </a:t>
            </a:r>
            <a:r>
              <a:rPr lang="en-US" dirty="0" err="1"/>
              <a:t>Enedina</a:t>
            </a:r>
            <a:r>
              <a:rPr lang="en-US" dirty="0"/>
              <a:t> </a:t>
            </a:r>
            <a:r>
              <a:rPr lang="en-US" dirty="0" err="1"/>
              <a:t>Anzaldua</a:t>
            </a:r>
            <a:r>
              <a:rPr lang="en-US" dirty="0"/>
              <a:t>, </a:t>
            </a:r>
            <a:r>
              <a:rPr lang="en-US" dirty="0" err="1"/>
              <a:t>Contessa</a:t>
            </a:r>
            <a:r>
              <a:rPr lang="en-US" dirty="0"/>
              <a:t> </a:t>
            </a:r>
            <a:r>
              <a:rPr lang="en-US" dirty="0" err="1"/>
              <a:t>Foose</a:t>
            </a:r>
            <a:r>
              <a:rPr lang="en-US" dirty="0"/>
              <a:t>, Emil </a:t>
            </a:r>
            <a:r>
              <a:rPr lang="en-US" dirty="0" err="1"/>
              <a:t>Genna</a:t>
            </a:r>
            <a:r>
              <a:rPr lang="en-US" dirty="0"/>
              <a:t>, Rhea Felt, Raul </a:t>
            </a:r>
            <a:r>
              <a:rPr lang="en-US" dirty="0" err="1"/>
              <a:t>Stogsdill</a:t>
            </a:r>
            <a:r>
              <a:rPr lang="en-US" dirty="0"/>
              <a:t>, </a:t>
            </a:r>
            <a:r>
              <a:rPr lang="en-US" dirty="0" err="1"/>
              <a:t>Vania</a:t>
            </a:r>
            <a:r>
              <a:rPr lang="en-US" dirty="0"/>
              <a:t> True, Scarlet </a:t>
            </a:r>
            <a:r>
              <a:rPr lang="en-US" dirty="0" err="1"/>
              <a:t>Carpino</a:t>
            </a:r>
            <a:r>
              <a:rPr lang="en-US" dirty="0"/>
              <a:t>, </a:t>
            </a:r>
            <a:r>
              <a:rPr lang="en-US" dirty="0" err="1"/>
              <a:t>Deneen</a:t>
            </a:r>
            <a:r>
              <a:rPr lang="en-US" dirty="0"/>
              <a:t> Beatty, Princess Gamble, </a:t>
            </a:r>
            <a:r>
              <a:rPr lang="en-US" dirty="0" err="1"/>
              <a:t>Babara</a:t>
            </a:r>
            <a:r>
              <a:rPr lang="en-US" dirty="0"/>
              <a:t> </a:t>
            </a:r>
            <a:r>
              <a:rPr lang="en-US" dirty="0" err="1"/>
              <a:t>Abila</a:t>
            </a:r>
            <a:r>
              <a:rPr lang="en-US" dirty="0"/>
              <a:t>, Katina Richardson, Karl Boulanger, Larry Schuman, Jerome </a:t>
            </a:r>
            <a:r>
              <a:rPr lang="en-US" dirty="0" err="1"/>
              <a:t>Aliff</a:t>
            </a:r>
            <a:r>
              <a:rPr lang="en-US" dirty="0"/>
              <a:t>, </a:t>
            </a:r>
            <a:r>
              <a:rPr lang="en-US" dirty="0" err="1"/>
              <a:t>Sheryll</a:t>
            </a:r>
            <a:r>
              <a:rPr lang="en-US" dirty="0"/>
              <a:t> </a:t>
            </a:r>
            <a:r>
              <a:rPr lang="en-US" dirty="0" err="1"/>
              <a:t>Flavell</a:t>
            </a:r>
            <a:r>
              <a:rPr lang="en-US" dirty="0"/>
              <a:t>, Ute </a:t>
            </a:r>
            <a:r>
              <a:rPr lang="en-US" dirty="0" err="1"/>
              <a:t>Dupras</a:t>
            </a:r>
            <a:r>
              <a:rPr lang="en-US" dirty="0"/>
              <a:t>, Carly </a:t>
            </a:r>
            <a:r>
              <a:rPr lang="en-US" dirty="0" err="1" smtClean="0"/>
              <a:t>Hadsell</a:t>
            </a:r>
            <a:endParaRPr lang="en-US" dirty="0"/>
          </a:p>
        </p:txBody>
      </p:sp>
      <p:sp>
        <p:nvSpPr>
          <p:cNvPr id="8" name="&quot;No&quot; Symbol 7"/>
          <p:cNvSpPr>
            <a:spLocks noChangeAspect="1"/>
          </p:cNvSpPr>
          <p:nvPr/>
        </p:nvSpPr>
        <p:spPr>
          <a:xfrm>
            <a:off x="1828800" y="609600"/>
            <a:ext cx="5486400" cy="5486400"/>
          </a:xfrm>
          <a:prstGeom prst="noSmoking">
            <a:avLst>
              <a:gd name="adj" fmla="val 9049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0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590800"/>
            <a:ext cx="2920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Questions?</a:t>
            </a:r>
            <a:endParaRPr lang="en-US" sz="4800" dirty="0"/>
          </a:p>
        </p:txBody>
      </p:sp>
      <p:sp>
        <p:nvSpPr>
          <p:cNvPr id="3" name="&quot;No&quot; Symbol 2"/>
          <p:cNvSpPr>
            <a:spLocks noChangeAspect="1"/>
          </p:cNvSpPr>
          <p:nvPr/>
        </p:nvSpPr>
        <p:spPr>
          <a:xfrm>
            <a:off x="1828800" y="609600"/>
            <a:ext cx="5486400" cy="5486400"/>
          </a:xfrm>
          <a:prstGeom prst="noSmoking">
            <a:avLst>
              <a:gd name="adj" fmla="val 9049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0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aseline="-25000" dirty="0" smtClean="0">
                <a:solidFill>
                  <a:srgbClr val="FF0000"/>
                </a:solidFill>
                <a:latin typeface="Bookman Old Style" charset="0"/>
                <a:ea typeface="ＭＳ Ｐゴシック" charset="0"/>
                <a:cs typeface="Arial" charset="0"/>
              </a:rPr>
              <a:t>End with the ending!</a:t>
            </a:r>
            <a:br>
              <a:rPr lang="en-US" baseline="-25000" dirty="0" smtClean="0">
                <a:solidFill>
                  <a:srgbClr val="FF0000"/>
                </a:solidFill>
                <a:latin typeface="Bookman Old Style" charset="0"/>
                <a:ea typeface="ＭＳ Ｐゴシック" charset="0"/>
                <a:cs typeface="Arial" charset="0"/>
              </a:rPr>
            </a:b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Arial" charset="0"/>
              </a:rPr>
              <a:t>Summing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Arial" charset="0"/>
              </a:rPr>
              <a:t>up: usually better…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Bookman Old Style" charset="0"/>
              <a:ea typeface="ＭＳ Ｐゴシック" charset="0"/>
              <a:cs typeface="Arial" charset="0"/>
            </a:endParaRPr>
          </a:p>
        </p:txBody>
      </p:sp>
      <p:sp>
        <p:nvSpPr>
          <p:cNvPr id="91138" name="Content Placeholder 4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775" cy="4937125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Talk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Stand and move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Speak loudly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Face the audience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Make eye contact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or fake </a:t>
            </a:r>
            <a:r>
              <a:rPr lang="en-US" dirty="0" smtClean="0">
                <a:ea typeface="ＭＳ Ｐゴシック" charset="0"/>
              </a:rPr>
              <a:t>it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Respond to audience needs</a:t>
            </a:r>
          </a:p>
          <a:p>
            <a:pPr lvl="1" eaLnBrk="1" hangingPunct="1"/>
            <a:endParaRPr lang="en-US" dirty="0">
              <a:ea typeface="ＭＳ Ｐゴシック" charset="0"/>
            </a:endParaRPr>
          </a:p>
        </p:txBody>
      </p:sp>
      <p:sp>
        <p:nvSpPr>
          <p:cNvPr id="91139" name="Content Placeholder 46"/>
          <p:cNvSpPr>
            <a:spLocks noGrp="1"/>
          </p:cNvSpPr>
          <p:nvPr>
            <p:ph sz="quarter" idx="2"/>
          </p:nvPr>
        </p:nvSpPr>
        <p:spPr>
          <a:xfrm>
            <a:off x="4419600" y="1219200"/>
            <a:ext cx="4038600" cy="4572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Focus on main arguments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Provide navigational aids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Use images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Summarize at beginning and end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Finish within time limit</a:t>
            </a:r>
          </a:p>
          <a:p>
            <a:pPr eaLnBrk="1" hangingPunct="1"/>
            <a:r>
              <a:rPr lang="en-US" i="1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Rehearse</a:t>
            </a:r>
            <a:endParaRPr lang="en-US" i="1" dirty="0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6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Communicate and persuade: content</a:t>
            </a:r>
            <a:endParaRPr lang="en-US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</a:rPr>
              <a:t>What you wanted to know (questions)</a:t>
            </a:r>
          </a:p>
          <a:p>
            <a:pPr eaLnBrk="1" hangingPunct="1"/>
            <a:r>
              <a:rPr lang="en-US" dirty="0" smtClean="0">
                <a:ea typeface="ＭＳ Ｐゴシック" charset="0"/>
              </a:rPr>
              <a:t>How you investigated it (methods)</a:t>
            </a:r>
          </a:p>
          <a:p>
            <a:pPr eaLnBrk="1" hangingPunct="1"/>
            <a:r>
              <a:rPr lang="en-US" dirty="0" smtClean="0">
                <a:ea typeface="ＭＳ Ｐゴシック" charset="0"/>
              </a:rPr>
              <a:t>What you found out (claim)</a:t>
            </a:r>
          </a:p>
          <a:p>
            <a:pPr eaLnBrk="1" hangingPunct="1"/>
            <a:r>
              <a:rPr lang="en-US" dirty="0" smtClean="0">
                <a:ea typeface="ＭＳ Ｐゴシック" charset="0"/>
              </a:rPr>
              <a:t>How you know it’s true (evidence)</a:t>
            </a:r>
          </a:p>
          <a:p>
            <a:pPr eaLnBrk="1" hangingPunct="1"/>
            <a:r>
              <a:rPr lang="en-US" dirty="0" smtClean="0">
                <a:ea typeface="ＭＳ Ｐゴシック" charset="0"/>
              </a:rPr>
              <a:t>Limits and objections</a:t>
            </a:r>
          </a:p>
          <a:p>
            <a:pPr eaLnBrk="1" hangingPunct="1"/>
            <a:r>
              <a:rPr lang="en-US" i="1" dirty="0" smtClean="0">
                <a:solidFill>
                  <a:srgbClr val="0000FF"/>
                </a:solidFill>
                <a:ea typeface="ＭＳ Ｐゴシック" charset="0"/>
              </a:rPr>
              <a:t>Who cares? </a:t>
            </a:r>
            <a:r>
              <a:rPr lang="en-US" i="1" dirty="0">
                <a:solidFill>
                  <a:srgbClr val="0000FF"/>
                </a:solidFill>
                <a:ea typeface="ＭＳ Ｐゴシック" charset="0"/>
              </a:rPr>
              <a:t>W</a:t>
            </a:r>
            <a:r>
              <a:rPr lang="en-US" i="1" dirty="0" smtClean="0">
                <a:solidFill>
                  <a:srgbClr val="0000FF"/>
                </a:solidFill>
                <a:ea typeface="ＭＳ Ｐゴシック" charset="0"/>
              </a:rPr>
              <a:t>hy this matters to your audience</a:t>
            </a:r>
          </a:p>
          <a:p>
            <a:pPr marL="0" indent="0" eaLnBrk="1" hangingPunct="1">
              <a:buNone/>
            </a:pPr>
            <a:endParaRPr lang="en-US" dirty="0">
              <a:ea typeface="ＭＳ Ｐゴシック" charset="0"/>
            </a:endParaRPr>
          </a:p>
          <a:p>
            <a:pPr marL="0" indent="0" eaLnBrk="1" hangingPunct="1">
              <a:buNone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0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dirty="0" smtClean="0">
                <a:solidFill>
                  <a:srgbClr val="18579B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Structure</a:t>
            </a:r>
            <a:endParaRPr lang="en-US" dirty="0">
              <a:solidFill>
                <a:srgbClr val="18579B"/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n-US" i="1" dirty="0">
                <a:ea typeface="ＭＳ Ｐゴシック" charset="0"/>
                <a:cs typeface="ＭＳ Ｐゴシック" charset="0"/>
              </a:rPr>
              <a:t>A talk is not a </a:t>
            </a:r>
            <a:r>
              <a:rPr lang="en-US" i="1" dirty="0" smtClean="0">
                <a:ea typeface="ＭＳ Ｐゴシック" charset="0"/>
                <a:cs typeface="ＭＳ Ｐゴシック" charset="0"/>
              </a:rPr>
              <a:t>paper</a:t>
            </a:r>
          </a:p>
          <a:p>
            <a:pPr marL="547687" lvl="2"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en-US" sz="23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No possibility of </a:t>
            </a:r>
            <a:r>
              <a:rPr lang="en-US" sz="23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review</a:t>
            </a:r>
            <a:endParaRPr lang="en-US" sz="23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a typeface="ＭＳ Ｐゴシック" charset="0"/>
              </a:rPr>
              <a:t>What </a:t>
            </a:r>
            <a:r>
              <a:rPr lang="en-US" dirty="0">
                <a:ea typeface="ＭＳ Ｐゴシック" charset="0"/>
              </a:rPr>
              <a:t>do you want your audience to remember?</a:t>
            </a:r>
          </a:p>
          <a:p>
            <a:pPr lvl="1" eaLnBrk="1" hangingPunct="1"/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What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can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 your audience remember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?</a:t>
            </a:r>
          </a:p>
          <a:p>
            <a:pPr eaLnBrk="1" hangingPunct="1"/>
            <a:r>
              <a:rPr lang="en-US" dirty="0" smtClean="0">
                <a:ea typeface="ＭＳ Ｐゴシック" charset="0"/>
              </a:rPr>
              <a:t>Give </a:t>
            </a:r>
            <a:r>
              <a:rPr lang="en-US" dirty="0">
                <a:ea typeface="ＭＳ Ｐゴシック" charset="0"/>
              </a:rPr>
              <a:t>away your </a:t>
            </a:r>
            <a:r>
              <a:rPr lang="en-US" dirty="0" smtClean="0">
                <a:ea typeface="ＭＳ Ｐゴシック" charset="0"/>
              </a:rPr>
              <a:t>main points, </a:t>
            </a:r>
            <a:r>
              <a:rPr lang="en-US" dirty="0">
                <a:ea typeface="ＭＳ Ｐゴシック" charset="0"/>
              </a:rPr>
              <a:t>and repeat </a:t>
            </a:r>
            <a:r>
              <a:rPr lang="en-US" dirty="0" smtClean="0">
                <a:ea typeface="ＭＳ Ｐゴシック" charset="0"/>
              </a:rPr>
              <a:t>them</a:t>
            </a:r>
          </a:p>
          <a:p>
            <a:pPr eaLnBrk="1" hangingPunct="1"/>
            <a:r>
              <a:rPr lang="en-US" dirty="0">
                <a:ea typeface="ＭＳ Ｐゴシック" charset="0"/>
              </a:rPr>
              <a:t>Help listeners follow you with navigational aids</a:t>
            </a:r>
          </a:p>
          <a:p>
            <a:pPr eaLnBrk="1" hangingPunct="1"/>
            <a:endParaRPr lang="en-US" dirty="0">
              <a:ea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4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Example of a navigational aid</a:t>
            </a:r>
            <a:r>
              <a:rPr lang="en-US" sz="1800" dirty="0" smtClean="0">
                <a:solidFill>
                  <a:srgbClr val="18579B"/>
                </a:solidFill>
              </a:rPr>
              <a:t/>
            </a:r>
            <a:br>
              <a:rPr lang="en-US" sz="1800" dirty="0" smtClean="0">
                <a:solidFill>
                  <a:srgbClr val="18579B"/>
                </a:solidFill>
              </a:rPr>
            </a:br>
            <a:r>
              <a:rPr lang="en-US" dirty="0" smtClean="0">
                <a:solidFill>
                  <a:srgbClr val="18579B"/>
                </a:solidFill>
              </a:rPr>
              <a:t>Today</a:t>
            </a:r>
            <a:endParaRPr lang="en-US" dirty="0">
              <a:solidFill>
                <a:srgbClr val="18579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What public speaking is for, and why it’s hard</a:t>
            </a:r>
          </a:p>
          <a:p>
            <a:r>
              <a:rPr lang="en-US" dirty="0" smtClean="0"/>
              <a:t>How to engage your audience</a:t>
            </a:r>
          </a:p>
          <a:p>
            <a:pPr lvl="1"/>
            <a:r>
              <a:rPr lang="en-US" dirty="0" smtClean="0"/>
              <a:t>Physical presence and vocal techniques</a:t>
            </a:r>
          </a:p>
          <a:p>
            <a:r>
              <a:rPr lang="en-US" dirty="0" smtClean="0"/>
              <a:t>Using presentation software</a:t>
            </a:r>
          </a:p>
          <a:p>
            <a:r>
              <a:rPr lang="en-US" dirty="0" smtClean="0"/>
              <a:t>Timing</a:t>
            </a:r>
          </a:p>
          <a:p>
            <a:r>
              <a:rPr lang="en-US" dirty="0" smtClean="0"/>
              <a:t>Rehearsal: the key to success</a:t>
            </a:r>
          </a:p>
          <a:p>
            <a:r>
              <a:rPr lang="en-US" dirty="0" smtClean="0"/>
              <a:t>Troubleshooting: handling difficult situations</a:t>
            </a:r>
          </a:p>
          <a:p>
            <a:endParaRPr 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47700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47700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Purposes of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public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peaking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Communicate</a:t>
            </a:r>
            <a:endParaRPr lang="en-US" b="1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Persuade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endParaRPr lang="en-US" b="1" dirty="0" smtClean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="1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Engage </a:t>
            </a:r>
            <a:r>
              <a:rPr lang="en-US" b="1" dirty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(excite, interest, entertain</a:t>
            </a:r>
            <a:r>
              <a:rPr lang="en-US" b="1" dirty="0" smtClean="0">
                <a:solidFill>
                  <a:schemeClr val="tx2"/>
                </a:solidFill>
                <a:ea typeface="ＭＳ Ｐゴシック" charset="0"/>
                <a:cs typeface="ＭＳ Ｐゴシック" charset="0"/>
              </a:rPr>
              <a:t>)</a:t>
            </a:r>
            <a:endParaRPr lang="en-US" b="1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0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Why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engage and entertain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?</a:t>
            </a:r>
            <a:r>
              <a:rPr lang="en-US" dirty="0">
                <a:latin typeface="Bookman Old Style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 communicate and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persuade…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You need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your audience’</a:t>
            </a:r>
            <a:r>
              <a:rPr lang="en-US" altLang="ja-JP" dirty="0" smtClean="0"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dirty="0">
                <a:ea typeface="ＭＳ Ｐゴシック" charset="0"/>
                <a:cs typeface="ＭＳ Ｐゴシック" charset="0"/>
              </a:rPr>
              <a:t>full attention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…and your audience needs your help to maintain focus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</p:spPr>
        <p:txBody>
          <a:bodyPr anchor="ctr"/>
          <a:lstStyle>
            <a:lvl1pPr>
              <a:defRPr sz="1000">
                <a:latin typeface="Optima"/>
                <a:cs typeface="Optima"/>
              </a:defRPr>
            </a:lvl1pPr>
          </a:lstStyle>
          <a:p>
            <a:pPr algn="r">
              <a:defRPr/>
            </a:pPr>
            <a:fld id="{3ED267AA-CC04-3F48-B73B-4E6D2FBCFF6F}" type="datetime3">
              <a:rPr lang="en-US" smtClean="0"/>
              <a:pPr algn="r">
                <a:defRPr/>
              </a:pPr>
              <a:t>27 January 2017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1000" dirty="0" smtClean="0">
                <a:latin typeface="Optima"/>
                <a:cs typeface="Optima"/>
              </a:rPr>
              <a:t>Paul N. Edwards, University of Michigan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4008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igi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reeze">
    <a:dk1>
      <a:sysClr val="windowText" lastClr="000000"/>
    </a:dk1>
    <a:lt1>
      <a:sysClr val="window" lastClr="FFFFFF"/>
    </a:lt1>
    <a:dk2>
      <a:srgbClr val="09213B"/>
    </a:dk2>
    <a:lt2>
      <a:srgbClr val="D5EDF4"/>
    </a:lt2>
    <a:accent1>
      <a:srgbClr val="2C7C9F"/>
    </a:accent1>
    <a:accent2>
      <a:srgbClr val="244A58"/>
    </a:accent2>
    <a:accent3>
      <a:srgbClr val="E2751D"/>
    </a:accent3>
    <a:accent4>
      <a:srgbClr val="FFB400"/>
    </a:accent4>
    <a:accent5>
      <a:srgbClr val="7EB606"/>
    </a:accent5>
    <a:accent6>
      <a:srgbClr val="C00000"/>
    </a:accent6>
    <a:hlink>
      <a:srgbClr val="7030A0"/>
    </a:hlink>
    <a:folHlink>
      <a:srgbClr val="00B0F0"/>
    </a:folHlink>
  </a:clrScheme>
</a:themeOverride>
</file>

<file path=ppt/theme/themeOverride2.xml><?xml version="1.0" encoding="utf-8"?>
<a:themeOverride xmlns:a="http://schemas.openxmlformats.org/drawingml/2006/main">
  <a:clrScheme name="Breeze">
    <a:dk1>
      <a:sysClr val="windowText" lastClr="000000"/>
    </a:dk1>
    <a:lt1>
      <a:sysClr val="window" lastClr="FFFFFF"/>
    </a:lt1>
    <a:dk2>
      <a:srgbClr val="09213B"/>
    </a:dk2>
    <a:lt2>
      <a:srgbClr val="D5EDF4"/>
    </a:lt2>
    <a:accent1>
      <a:srgbClr val="2C7C9F"/>
    </a:accent1>
    <a:accent2>
      <a:srgbClr val="244A58"/>
    </a:accent2>
    <a:accent3>
      <a:srgbClr val="E2751D"/>
    </a:accent3>
    <a:accent4>
      <a:srgbClr val="FFB400"/>
    </a:accent4>
    <a:accent5>
      <a:srgbClr val="7EB606"/>
    </a:accent5>
    <a:accent6>
      <a:srgbClr val="C00000"/>
    </a:accent6>
    <a:hlink>
      <a:srgbClr val="7030A0"/>
    </a:hlink>
    <a:folHlink>
      <a:srgbClr val="00B0F0"/>
    </a:folHlink>
  </a:clrScheme>
</a:themeOverride>
</file>

<file path=ppt/theme/themeOverride3.xml><?xml version="1.0" encoding="utf-8"?>
<a:themeOverride xmlns:a="http://schemas.openxmlformats.org/drawingml/2006/main">
  <a:clrScheme name="Blank Pre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2004:Templates:Presentations:Designs:Borealis</Template>
  <TotalTime>5770</TotalTime>
  <Words>1755</Words>
  <Application>Microsoft Macintosh PowerPoint</Application>
  <PresentationFormat>On-screen Show (4:3)</PresentationFormat>
  <Paragraphs>357</Paragraphs>
  <Slides>48</Slides>
  <Notes>30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Borealis</vt:lpstr>
      <vt:lpstr>Twilight</vt:lpstr>
      <vt:lpstr>Blank Presentation</vt:lpstr>
      <vt:lpstr>Origin</vt:lpstr>
      <vt:lpstr>How to Give an Academic Talk</vt:lpstr>
      <vt:lpstr>Today</vt:lpstr>
      <vt:lpstr>Today</vt:lpstr>
      <vt:lpstr>Purposes of public speaking</vt:lpstr>
      <vt:lpstr>Communicate and persuade: content</vt:lpstr>
      <vt:lpstr>Structure</vt:lpstr>
      <vt:lpstr>Example of a navigational aid Today</vt:lpstr>
      <vt:lpstr>Purposes of public speaking</vt:lpstr>
      <vt:lpstr>Why engage and entertain? </vt:lpstr>
      <vt:lpstr>Listening is hard work</vt:lpstr>
      <vt:lpstr>Today</vt:lpstr>
      <vt:lpstr>Engaging your audience Physical presence</vt:lpstr>
      <vt:lpstr>Engaging your audience Take control of the environment</vt:lpstr>
      <vt:lpstr>Engaging your audience Vocal production</vt:lpstr>
      <vt:lpstr>Engaging your audience Vocal technique: things to watch out for</vt:lpstr>
      <vt:lpstr>PowerPoint Presentation</vt:lpstr>
      <vt:lpstr>Emulate excellent speakers</vt:lpstr>
      <vt:lpstr>Today</vt:lpstr>
      <vt:lpstr>Using presentation software Less is more</vt:lpstr>
      <vt:lpstr>PowerPoint Presentation</vt:lpstr>
      <vt:lpstr>Using presentation software Less is more</vt:lpstr>
      <vt:lpstr>About Powerpoint</vt:lpstr>
      <vt:lpstr>About Powerpoint</vt:lpstr>
      <vt:lpstr>Using presentation software Less is more</vt:lpstr>
      <vt:lpstr>Rs calculated using Fick’s 1o law of diffusion using Moldrup et al. 1999 model</vt:lpstr>
      <vt:lpstr>Rs as a function of T, 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presentation software Less is more</vt:lpstr>
      <vt:lpstr>Today</vt:lpstr>
      <vt:lpstr>Timing</vt:lpstr>
      <vt:lpstr>Today</vt:lpstr>
      <vt:lpstr>Practice, practice, practice!</vt:lpstr>
      <vt:lpstr>Murphy’s Law: planning for disaster</vt:lpstr>
      <vt:lpstr>Once again, that’s backup, backup, backup…</vt:lpstr>
      <vt:lpstr>Today</vt:lpstr>
      <vt:lpstr>Troubleshooting: difficult people</vt:lpstr>
      <vt:lpstr>Troubleshooting: vocal problems</vt:lpstr>
      <vt:lpstr>Troubleshooting: difficult rooms</vt:lpstr>
      <vt:lpstr>Troubleshooting: difficult audiences</vt:lpstr>
      <vt:lpstr>Summing up: usually better…</vt:lpstr>
      <vt:lpstr>PowerPoint Presentation</vt:lpstr>
      <vt:lpstr>PowerPoint Presentation</vt:lpstr>
      <vt:lpstr>End with the ending! Summing up: usually better…</vt:lpstr>
    </vt:vector>
  </TitlesOfParts>
  <Company>University of Michigan - School of Information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an Academic Talk</dc:title>
  <dc:creator>Paul Edwards</dc:creator>
  <cp:lastModifiedBy>Paul Edwards</cp:lastModifiedBy>
  <cp:revision>105</cp:revision>
  <cp:lastPrinted>2017-01-27T18:08:48Z</cp:lastPrinted>
  <dcterms:created xsi:type="dcterms:W3CDTF">2009-11-10T20:08:27Z</dcterms:created>
  <dcterms:modified xsi:type="dcterms:W3CDTF">2017-01-27T18:54:42Z</dcterms:modified>
</cp:coreProperties>
</file>