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711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8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" d="100"/>
          <a:sy n="10" d="100"/>
        </p:scale>
        <p:origin x="-528" y="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16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694DFF4-6FA5-D940-A831-8821DBFEF7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435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2A45B0CE-C867-9B41-81A9-3E2C11C5E42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53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44E38E5B-9AB9-214D-AAE4-3635C716259C}" type="slidenum">
              <a:rPr lang="en-US" sz="1200"/>
              <a:pPr/>
              <a:t>11</a:t>
            </a:fld>
            <a:endParaRPr lang="en-US" sz="1200"/>
          </a:p>
        </p:txBody>
      </p:sp>
      <p:sp>
        <p:nvSpPr>
          <p:cNvPr id="348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980D6CED-2709-944B-B32C-7A747D08C64D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368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04C11EAF-CFA1-4E4E-90E7-A79524217AC1}" type="slidenum">
              <a:rPr lang="en-US" sz="1200"/>
              <a:pPr/>
              <a:t>13</a:t>
            </a:fld>
            <a:endParaRPr lang="en-US" sz="1200"/>
          </a:p>
        </p:txBody>
      </p:sp>
      <p:sp>
        <p:nvSpPr>
          <p:cNvPr id="389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BC58992B-A914-8543-8B43-6E855FEA0F4E}" type="slidenum">
              <a:rPr lang="en-US" sz="1200"/>
              <a:pPr/>
              <a:t>14</a:t>
            </a:fld>
            <a:endParaRPr lang="en-US" sz="1200"/>
          </a:p>
        </p:txBody>
      </p:sp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83209E7-0DA0-C945-A955-DE4F4DF0C99B}" type="slidenum">
              <a:rPr lang="en-US" sz="1200"/>
              <a:pPr/>
              <a:t>2</a:t>
            </a:fld>
            <a:endParaRPr lang="en-US" sz="1200"/>
          </a:p>
        </p:txBody>
      </p:sp>
      <p:sp>
        <p:nvSpPr>
          <p:cNvPr id="174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BD510A8-6FE4-2F4B-B52D-B30A3176D8ED}" type="slidenum">
              <a:rPr lang="en-US" sz="1200"/>
              <a:pPr/>
              <a:t>3</a:t>
            </a:fld>
            <a:endParaRPr lang="en-US" sz="1200"/>
          </a:p>
        </p:txBody>
      </p:sp>
      <p:sp>
        <p:nvSpPr>
          <p:cNvPr id="194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7F314050-0CDB-4C47-820B-766065586AD0}" type="slidenum">
              <a:rPr lang="en-US" sz="1200"/>
              <a:pPr/>
              <a:t>4</a:t>
            </a:fld>
            <a:endParaRPr lang="en-US" sz="1200"/>
          </a:p>
        </p:txBody>
      </p:sp>
      <p:sp>
        <p:nvSpPr>
          <p:cNvPr id="21506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858CBEAE-EDB9-3346-AE98-3E75DB9061A2}" type="slidenum">
              <a:rPr lang="en-US" sz="1200"/>
              <a:pPr/>
              <a:t>5</a:t>
            </a:fld>
            <a:endParaRPr lang="en-US" sz="1200"/>
          </a:p>
        </p:txBody>
      </p:sp>
      <p:sp>
        <p:nvSpPr>
          <p:cNvPr id="23554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C05C9047-FE7D-EB44-BFE1-C29754B1CAD1}" type="slidenum">
              <a:rPr lang="en-US" sz="1200"/>
              <a:pPr/>
              <a:t>7</a:t>
            </a:fld>
            <a:endParaRPr lang="en-US" sz="1200"/>
          </a:p>
        </p:txBody>
      </p:sp>
      <p:sp>
        <p:nvSpPr>
          <p:cNvPr id="26626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A8E0771B-BC5A-3043-81CE-A53C00D09DEB}" type="slidenum">
              <a:rPr lang="en-US" sz="1200"/>
              <a:pPr/>
              <a:t>8</a:t>
            </a:fld>
            <a:endParaRPr lang="en-US" sz="1200"/>
          </a:p>
        </p:txBody>
      </p:sp>
      <p:sp>
        <p:nvSpPr>
          <p:cNvPr id="28674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2DD2E67-9FF7-6B4B-8A0D-3F0BFAFE4562}" type="slidenum">
              <a:rPr lang="en-US" sz="1200"/>
              <a:pPr/>
              <a:t>9</a:t>
            </a:fld>
            <a:endParaRPr lang="en-US" sz="1200"/>
          </a:p>
        </p:txBody>
      </p:sp>
      <p:sp>
        <p:nvSpPr>
          <p:cNvPr id="307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fld id="{18B70AEB-D69F-1246-86D7-F6A1DFF452BC}" type="slidenum">
              <a:rPr lang="en-US" sz="1200"/>
              <a:pPr/>
              <a:t>10</a:t>
            </a:fld>
            <a:endParaRPr lang="en-US" sz="1200"/>
          </a:p>
        </p:txBody>
      </p:sp>
      <p:sp>
        <p:nvSpPr>
          <p:cNvPr id="327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2D3DA62-1C8A-C844-BD2B-12427D728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2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59BEA-CFD5-7D4C-A723-C7B23446FC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65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Isosceles Triangle 4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Straight Connector 12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AC39213-D43B-F046-AB84-3E53D890D2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71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FEEFC-16AA-804D-B0AB-CA96FCA1E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5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4FCE46-A6F3-2B49-A341-956A3A925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87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7523-0BEF-8842-9301-18872EA80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80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59D88-F089-5146-B70C-8F5FE48DD5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3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7759A78-E12C-EC40-BFBB-821598DDE5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06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Isosceles Triangle 2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F6675B-DA4C-A941-A710-F7CF05B42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386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Straight Connector 11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Isosceles Triangle 6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E484DB9-F7C9-BD4B-BBDA-0243058187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7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0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DDCAF05-F7BB-334C-906B-A782ABD2D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9085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5167194-AA47-084B-ADFE-2A2394EB1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48" r:id="rId2"/>
    <p:sldLayoutId id="2147483753" r:id="rId3"/>
    <p:sldLayoutId id="2147483749" r:id="rId4"/>
    <p:sldLayoutId id="2147483750" r:id="rId5"/>
    <p:sldLayoutId id="2147483754" r:id="rId6"/>
    <p:sldLayoutId id="2147483755" r:id="rId7"/>
    <p:sldLayoutId id="2147483756" r:id="rId8"/>
    <p:sldLayoutId id="2147483757" r:id="rId9"/>
    <p:sldLayoutId id="2147483751" r:id="rId10"/>
    <p:sldLayoutId id="21474837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Bookman Old Style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charset="0"/>
        <a:buChar char=""/>
        <a:defRPr sz="26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charset="0"/>
        <a:buChar char=""/>
        <a:defRPr sz="23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charset="0"/>
        <a:buChar char="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charset="0"/>
        <a:buChar char="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"/>
        <a:defRPr sz="1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How to Read Practically Anything Faster… and Better!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1400">
                <a:latin typeface="Bookman Old Style" charset="0"/>
                <a:ea typeface="ＭＳ Ｐゴシック" charset="0"/>
                <a:cs typeface="ＭＳ Ｐゴシック" charset="0"/>
              </a:rPr>
              <a:t>Paul N. Edwards</a:t>
            </a:r>
          </a:p>
          <a:p>
            <a:pPr eaLnBrk="1" hangingPunct="1">
              <a:lnSpc>
                <a:spcPct val="80000"/>
              </a:lnSpc>
            </a:pPr>
            <a:r>
              <a:rPr lang="en-US" sz="1400">
                <a:latin typeface="Bookman Old Style" charset="0"/>
                <a:ea typeface="ＭＳ Ｐゴシック" charset="0"/>
                <a:cs typeface="ＭＳ Ｐゴシック" charset="0"/>
              </a:rPr>
              <a:t>School of Information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Strategies: </a:t>
            </a:r>
            <a:br>
              <a:rPr lang="en-US">
                <a:ea typeface="+mj-ea"/>
                <a:cs typeface="+mj-cs"/>
              </a:rPr>
            </a:br>
            <a:r>
              <a:rPr lang="en-US">
                <a:ea typeface="+mj-ea"/>
                <a:cs typeface="+mj-cs"/>
              </a:rPr>
              <a:t>Use PTML (Personal Text Markup Language)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Paper</a:t>
            </a:r>
          </a:p>
          <a:p>
            <a:pPr lvl="1" eaLnBrk="1" hangingPunct="1"/>
            <a:r>
              <a:rPr lang="en-US">
                <a:latin typeface="Gill Sans MT" charset="0"/>
              </a:rPr>
              <a:t>Underlining, highlighters</a:t>
            </a:r>
          </a:p>
          <a:p>
            <a:pPr lvl="1" eaLnBrk="1" hangingPunct="1"/>
            <a:r>
              <a:rPr lang="en-US">
                <a:latin typeface="Gill Sans MT" charset="0"/>
              </a:rPr>
              <a:t>Make notes in the margins</a:t>
            </a:r>
          </a:p>
          <a:p>
            <a:pPr lvl="2" eaLnBrk="1" hangingPunct="1"/>
            <a:r>
              <a:rPr lang="en-US">
                <a:latin typeface="Gill Sans MT" charset="0"/>
              </a:rPr>
              <a:t>Fill in missing section headers</a:t>
            </a:r>
          </a:p>
          <a:p>
            <a:pPr lvl="1" eaLnBrk="1" hangingPunct="1"/>
            <a:r>
              <a:rPr lang="en-US">
                <a:latin typeface="Gill Sans MT" charset="0"/>
              </a:rPr>
              <a:t>Post-Its (color coded; with notes)</a:t>
            </a:r>
          </a:p>
          <a:p>
            <a:pPr eaLnBrk="1" hangingPunct="1"/>
            <a:r>
              <a:rPr lang="en-US">
                <a:latin typeface="Gill Sans MT" charset="0"/>
              </a:rPr>
              <a:t>About PDFs</a:t>
            </a:r>
          </a:p>
          <a:p>
            <a:pPr eaLnBrk="1" hangingPunct="1"/>
            <a:r>
              <a:rPr lang="en-US">
                <a:latin typeface="Gill Sans MT" charset="0"/>
              </a:rPr>
              <a:t>Less is more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Strategies: Investigate Authors, Organizations, and Contexts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Authors are people</a:t>
            </a:r>
          </a:p>
          <a:p>
            <a:pPr lvl="1" eaLnBrk="1" hangingPunct="1"/>
            <a:r>
              <a:rPr lang="en-US">
                <a:latin typeface="Gill Sans MT" charset="0"/>
              </a:rPr>
              <a:t>Background? Politics? Professional position? Friends/enemies? Gender/race/class?</a:t>
            </a:r>
          </a:p>
          <a:p>
            <a:pPr eaLnBrk="1" hangingPunct="1"/>
            <a:r>
              <a:rPr lang="en-US">
                <a:latin typeface="Gill Sans MT" charset="0"/>
              </a:rPr>
              <a:t>Organizations: cultures, norms, goals</a:t>
            </a:r>
          </a:p>
          <a:p>
            <a:pPr lvl="1" eaLnBrk="1" hangingPunct="1"/>
            <a:r>
              <a:rPr lang="en-US">
                <a:latin typeface="Gill Sans MT" charset="0"/>
              </a:rPr>
              <a:t>Academia, journalism, mass media</a:t>
            </a:r>
          </a:p>
          <a:p>
            <a:pPr eaLnBrk="1" hangingPunct="1"/>
            <a:r>
              <a:rPr lang="en-US">
                <a:latin typeface="Gill Sans MT" charset="0"/>
              </a:rPr>
              <a:t>Intellectual contexts</a:t>
            </a:r>
          </a:p>
          <a:p>
            <a:pPr lvl="1" eaLnBrk="1" hangingPunct="1"/>
            <a:r>
              <a:rPr lang="en-US">
                <a:latin typeface="Gill Sans MT" charset="0"/>
              </a:rPr>
              <a:t>Why write this? To whom?</a:t>
            </a:r>
          </a:p>
          <a:p>
            <a:pPr lvl="1" eaLnBrk="1" hangingPunct="1"/>
            <a:r>
              <a:rPr lang="en-US">
                <a:latin typeface="Gill Sans MT" charset="0"/>
              </a:rPr>
              <a:t>Debates within academic fields? Political importance? </a:t>
            </a:r>
          </a:p>
          <a:p>
            <a:pPr lvl="1" eaLnBrk="1" hangingPunct="1"/>
            <a:r>
              <a:rPr lang="en-US">
                <a:latin typeface="Gill Sans MT" charset="0"/>
              </a:rPr>
              <a:t>Who are the authorities? Who are the renegades? Who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winning, and why?</a:t>
            </a:r>
            <a:endParaRPr lang="en-US"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Strategies: </a:t>
            </a:r>
            <a:br>
              <a:rPr lang="en-US">
                <a:ea typeface="+mj-ea"/>
                <a:cs typeface="+mj-cs"/>
              </a:rPr>
            </a:br>
            <a:r>
              <a:rPr lang="en-US">
                <a:ea typeface="+mj-ea"/>
                <a:cs typeface="+mj-cs"/>
              </a:rPr>
              <a:t>Plan your Time; Use your Unconscious Mind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Study time has an inherent structure</a:t>
            </a:r>
          </a:p>
          <a:p>
            <a:pPr lvl="1" eaLnBrk="1" hangingPunct="1"/>
            <a:r>
              <a:rPr lang="en-US">
                <a:latin typeface="Gill Sans MT" charset="0"/>
              </a:rPr>
              <a:t>Two 1.5-hour sessions are better than one 3-hour session</a:t>
            </a:r>
          </a:p>
          <a:p>
            <a:pPr lvl="1" eaLnBrk="1" hangingPunct="1"/>
            <a:r>
              <a:rPr lang="en-US">
                <a:latin typeface="Gill Sans MT" charset="0"/>
              </a:rPr>
              <a:t>Attention drops off after 1 hour</a:t>
            </a:r>
          </a:p>
          <a:p>
            <a:pPr lvl="1" eaLnBrk="1" hangingPunct="1"/>
            <a:r>
              <a:rPr lang="en-US">
                <a:latin typeface="Gill Sans MT" charset="0"/>
              </a:rPr>
              <a:t>Will power diminishes over the course of a day</a:t>
            </a:r>
          </a:p>
          <a:p>
            <a:pPr eaLnBrk="1" hangingPunct="1"/>
            <a:r>
              <a:rPr lang="en-US">
                <a:latin typeface="Gill Sans MT" charset="0"/>
              </a:rPr>
              <a:t>Use your unconscious</a:t>
            </a:r>
          </a:p>
          <a:p>
            <a:pPr lvl="1" eaLnBrk="1" hangingPunct="1"/>
            <a:r>
              <a:rPr lang="en-US">
                <a:latin typeface="Gill Sans MT" charset="0"/>
              </a:rPr>
              <a:t>A lot happens while you’ re not home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ea typeface="+mj-ea"/>
                <a:cs typeface="+mj-cs"/>
              </a:rPr>
              <a:t>Strategies: </a:t>
            </a:r>
            <a:br>
              <a:rPr lang="en-US">
                <a:ea typeface="+mj-ea"/>
                <a:cs typeface="+mj-cs"/>
              </a:rPr>
            </a:br>
            <a:r>
              <a:rPr lang="en-US">
                <a:ea typeface="+mj-ea"/>
                <a:cs typeface="+mj-cs"/>
              </a:rPr>
              <a:t>Rehearse, and Use Multiple Modes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Continue to think about the book/article after you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ve finished it</a:t>
            </a:r>
          </a:p>
          <a:p>
            <a:pPr eaLnBrk="1" hangingPunct="1"/>
            <a:r>
              <a:rPr lang="en-US">
                <a:latin typeface="Gill Sans MT" charset="0"/>
              </a:rPr>
              <a:t>Use active modes of thinking</a:t>
            </a:r>
          </a:p>
          <a:p>
            <a:pPr lvl="1" eaLnBrk="1" hangingPunct="1"/>
            <a:r>
              <a:rPr lang="en-US">
                <a:latin typeface="Gill Sans MT" charset="0"/>
              </a:rPr>
              <a:t>Talk</a:t>
            </a:r>
          </a:p>
          <a:p>
            <a:pPr lvl="1" eaLnBrk="1" hangingPunct="1"/>
            <a:r>
              <a:rPr lang="en-US">
                <a:latin typeface="Gill Sans MT" charset="0"/>
              </a:rPr>
              <a:t>Write</a:t>
            </a:r>
          </a:p>
          <a:p>
            <a:pPr lvl="1" eaLnBrk="1" hangingPunct="1"/>
            <a:r>
              <a:rPr lang="en-US">
                <a:latin typeface="Gill Sans MT" charset="0"/>
              </a:rPr>
              <a:t>Visualize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71600" y="38100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500" i="1">
                <a:latin typeface="Bookman Old Style" charset="0"/>
              </a:rPr>
              <a:t>Whatever  </a:t>
            </a:r>
            <a:br>
              <a:rPr lang="en-US" sz="6500" i="1">
                <a:latin typeface="Bookman Old Style" charset="0"/>
              </a:rPr>
            </a:br>
            <a:r>
              <a:rPr lang="en-US" sz="6500" i="1">
                <a:latin typeface="Bookman Old Style" charset="0"/>
              </a:rPr>
              <a:t>you practice, </a:t>
            </a:r>
            <a:br>
              <a:rPr lang="en-US" sz="6500" i="1">
                <a:latin typeface="Bookman Old Style" charset="0"/>
              </a:rPr>
            </a:br>
            <a:r>
              <a:rPr lang="en-US" sz="6500" i="1">
                <a:latin typeface="Bookman Old Style" charset="0"/>
              </a:rPr>
              <a:t>you get good at…  </a:t>
            </a:r>
            <a:r>
              <a:rPr lang="en-US" sz="4300">
                <a:latin typeface="Bookman Old Style" charset="0"/>
              </a:rPr>
              <a:t/>
            </a:r>
            <a:br>
              <a:rPr lang="en-US" sz="4300">
                <a:latin typeface="Bookman Old Style" charset="0"/>
              </a:rPr>
            </a:br>
            <a:endParaRPr lang="en-US" sz="2900">
              <a:latin typeface="Bookman Old Style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Bookman Old Style" charset="0"/>
              </a:rPr>
              <a:t>Purpose and Strategy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Have a purpose</a:t>
            </a:r>
          </a:p>
          <a:p>
            <a:pPr lvl="1" eaLnBrk="1" hangingPunct="1"/>
            <a:r>
              <a:rPr lang="en-US">
                <a:latin typeface="Gill Sans MT" charset="0"/>
              </a:rPr>
              <a:t>Why you will read</a:t>
            </a:r>
          </a:p>
          <a:p>
            <a:pPr lvl="1" eaLnBrk="1" hangingPunct="1"/>
            <a:r>
              <a:rPr lang="en-US">
                <a:latin typeface="Gill Sans MT" charset="0"/>
              </a:rPr>
              <a:t>Learn</a:t>
            </a:r>
          </a:p>
          <a:p>
            <a:pPr lvl="1" eaLnBrk="1" hangingPunct="1"/>
            <a:r>
              <a:rPr lang="en-US">
                <a:latin typeface="Gill Sans MT" charset="0"/>
              </a:rPr>
              <a:t>Integrate (with other knowledge)</a:t>
            </a:r>
          </a:p>
          <a:p>
            <a:pPr lvl="1" eaLnBrk="1" hangingPunct="1"/>
            <a:r>
              <a:rPr lang="en-US">
                <a:latin typeface="Gill Sans MT" charset="0"/>
              </a:rPr>
              <a:t>Remember</a:t>
            </a:r>
          </a:p>
          <a:p>
            <a:pPr eaLnBrk="1" hangingPunct="1"/>
            <a:r>
              <a:rPr lang="en-US">
                <a:latin typeface="Gill Sans MT" charset="0"/>
              </a:rPr>
              <a:t>Have a strategy</a:t>
            </a:r>
          </a:p>
          <a:p>
            <a:pPr lvl="1" eaLnBrk="1" hangingPunct="1"/>
            <a:r>
              <a:rPr lang="en-US">
                <a:latin typeface="Gill Sans MT" charset="0"/>
              </a:rPr>
              <a:t>How you will read</a:t>
            </a:r>
          </a:p>
          <a:p>
            <a:pPr eaLnBrk="1" hangingPunct="1"/>
            <a:endParaRPr lang="en-US"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Bookman Old Style" charset="0"/>
              </a:rPr>
              <a:t>Purpose: key questions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Why was this reading assigned?</a:t>
            </a:r>
          </a:p>
          <a:p>
            <a:pPr eaLnBrk="1" hangingPunct="1"/>
            <a:r>
              <a:rPr lang="en-US">
                <a:latin typeface="Gill Sans MT" charset="0"/>
              </a:rPr>
              <a:t>Who is the author? </a:t>
            </a:r>
          </a:p>
          <a:p>
            <a:pPr eaLnBrk="1" hangingPunct="1"/>
            <a:r>
              <a:rPr lang="en-US">
                <a:latin typeface="Gill Sans MT" charset="0"/>
              </a:rPr>
              <a:t>What are the arguments (hypotheses,claims)?</a:t>
            </a:r>
          </a:p>
          <a:p>
            <a:pPr eaLnBrk="1" hangingPunct="1"/>
            <a:r>
              <a:rPr lang="en-US">
                <a:latin typeface="Gill Sans MT" charset="0"/>
              </a:rPr>
              <a:t>What is the evidence?</a:t>
            </a:r>
          </a:p>
          <a:p>
            <a:pPr eaLnBrk="1" hangingPunct="1"/>
            <a:r>
              <a:rPr lang="en-US">
                <a:latin typeface="Gill Sans MT" charset="0"/>
              </a:rPr>
              <a:t>What are the conclusions?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Bookman Old Style" charset="0"/>
              </a:rPr>
              <a:t>Purpose: read critically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What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s missing?</a:t>
            </a:r>
          </a:p>
          <a:p>
            <a:pPr eaLnBrk="1" hangingPunct="1"/>
            <a:r>
              <a:rPr lang="en-US">
                <a:latin typeface="Gill Sans MT" charset="0"/>
              </a:rPr>
              <a:t>Are you convinced?</a:t>
            </a:r>
          </a:p>
          <a:p>
            <a:pPr eaLnBrk="1" hangingPunct="1"/>
            <a:r>
              <a:rPr lang="en-US">
                <a:latin typeface="Gill Sans MT" charset="0"/>
              </a:rPr>
              <a:t>What are the weaknesses of the arguments, evidence, and conclusions?</a:t>
            </a:r>
          </a:p>
          <a:p>
            <a:pPr eaLnBrk="1" hangingPunct="1"/>
            <a:r>
              <a:rPr lang="en-US">
                <a:latin typeface="Gill Sans MT" charset="0"/>
              </a:rPr>
              <a:t>What do you think about them?</a:t>
            </a:r>
          </a:p>
          <a:p>
            <a:pPr eaLnBrk="1" hangingPunct="1"/>
            <a:r>
              <a:rPr lang="en-US">
                <a:latin typeface="Gill Sans MT" charset="0"/>
              </a:rPr>
              <a:t>What would the author say about these problems?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Bookman Old Style" charset="0"/>
              </a:rPr>
              <a:t>Purpose: Finish the Job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Always read the whole thing (article, book, assignment…)</a:t>
            </a:r>
          </a:p>
          <a:p>
            <a:pPr eaLnBrk="1" hangingPunct="1"/>
            <a:r>
              <a:rPr lang="en-US">
                <a:latin typeface="Gill Sans MT" charset="0"/>
              </a:rPr>
              <a:t>Realistic assessment of available time</a:t>
            </a:r>
          </a:p>
          <a:p>
            <a:pPr lvl="1" eaLnBrk="1" hangingPunct="1"/>
            <a:r>
              <a:rPr lang="en-US">
                <a:latin typeface="Gill Sans MT" charset="0"/>
              </a:rPr>
              <a:t>Decide how much time you will spend</a:t>
            </a:r>
          </a:p>
          <a:p>
            <a:pPr eaLnBrk="1" hangingPunct="1"/>
            <a:r>
              <a:rPr lang="en-US">
                <a:latin typeface="Gill Sans MT" charset="0"/>
              </a:rPr>
              <a:t>Make a place for reading</a:t>
            </a:r>
          </a:p>
          <a:p>
            <a:pPr lvl="1" eaLnBrk="1" hangingPunct="1"/>
            <a:r>
              <a:rPr lang="en-US">
                <a:latin typeface="Gill Sans MT" charset="0"/>
              </a:rPr>
              <a:t>Physical</a:t>
            </a:r>
          </a:p>
          <a:p>
            <a:pPr lvl="1" eaLnBrk="1" hangingPunct="1"/>
            <a:r>
              <a:rPr lang="en-US">
                <a:latin typeface="Gill Sans MT" charset="0"/>
              </a:rPr>
              <a:t>Mental</a:t>
            </a:r>
          </a:p>
          <a:p>
            <a:pPr lvl="1" eaLnBrk="1" hangingPunct="1"/>
            <a:r>
              <a:rPr lang="en-US">
                <a:latin typeface="Gill Sans MT" charset="0"/>
              </a:rPr>
              <a:t>Schedule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latin typeface="Bookman Old Style" charset="0"/>
              </a:rPr>
              <a:t>Strategies: Read It Three Times</a:t>
            </a:r>
            <a:endParaRPr lang="en-US" sz="2800">
              <a:latin typeface="Bookman Old Style" charset="0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Gill Sans MT" charset="0"/>
              </a:rPr>
              <a:t>Overview: discovery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Gill Sans MT" charset="0"/>
              </a:rPr>
              <a:t>Generate questions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Gill Sans MT" charset="0"/>
              </a:rPr>
              <a:t>Identify key concepts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ill Sans MT" charset="0"/>
              </a:rPr>
              <a:t>Detail: understanding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Gill Sans MT" charset="0"/>
              </a:rPr>
              <a:t>Answer questions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Gill Sans MT" charset="0"/>
              </a:rPr>
              <a:t>Identify arguments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Gill Sans MT" charset="0"/>
              </a:rPr>
              <a:t>Notes: recall and note-taking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Gill Sans MT" charset="0"/>
              </a:rPr>
              <a:t>Less is more: don</a:t>
            </a:r>
            <a:r>
              <a:rPr lang="ja-JP" altLang="en-US">
                <a:latin typeface="Gill Sans MT" charset="0"/>
              </a:rPr>
              <a:t>’</a:t>
            </a:r>
            <a:r>
              <a:rPr lang="en-US" altLang="ja-JP">
                <a:latin typeface="Gill Sans MT" charset="0"/>
              </a:rPr>
              <a:t>t write too much</a:t>
            </a:r>
            <a:endParaRPr lang="en-US"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>
                <a:ea typeface="+mj-ea"/>
                <a:cs typeface="+mj-cs"/>
              </a:rPr>
              <a:t>Strategies: The Principle of </a:t>
            </a:r>
            <a:br>
              <a:rPr lang="en-US" sz="4000">
                <a:ea typeface="+mj-ea"/>
                <a:cs typeface="+mj-cs"/>
              </a:rPr>
            </a:br>
            <a:r>
              <a:rPr lang="en-US" sz="4000">
                <a:ea typeface="+mj-ea"/>
                <a:cs typeface="+mj-cs"/>
              </a:rPr>
              <a:t>High Information Content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 sz="2400">
                <a:latin typeface="Gill Sans MT" charset="0"/>
              </a:rPr>
              <a:t> Cover</a:t>
            </a:r>
          </a:p>
          <a:p>
            <a:pPr eaLnBrk="1" hangingPunct="1"/>
            <a:r>
              <a:rPr lang="en-US" sz="2400">
                <a:latin typeface="Gill Sans MT" charset="0"/>
              </a:rPr>
              <a:t> Table of contents</a:t>
            </a:r>
          </a:p>
          <a:p>
            <a:pPr eaLnBrk="1" hangingPunct="1"/>
            <a:r>
              <a:rPr lang="en-US" sz="2400">
                <a:latin typeface="Gill Sans MT" charset="0"/>
              </a:rPr>
              <a:t> Index</a:t>
            </a:r>
          </a:p>
          <a:p>
            <a:pPr eaLnBrk="1" hangingPunct="1"/>
            <a:r>
              <a:rPr lang="en-US" sz="2400">
                <a:latin typeface="Gill Sans MT" charset="0"/>
              </a:rPr>
              <a:t> Bibliography </a:t>
            </a:r>
          </a:p>
          <a:p>
            <a:pPr eaLnBrk="1" hangingPunct="1"/>
            <a:r>
              <a:rPr lang="en-US" sz="2400">
                <a:latin typeface="Gill Sans MT" charset="0"/>
              </a:rPr>
              <a:t> Preface and/or Introduction </a:t>
            </a:r>
          </a:p>
          <a:p>
            <a:pPr eaLnBrk="1" hangingPunct="1"/>
            <a:r>
              <a:rPr lang="en-US" sz="2400">
                <a:latin typeface="Gill Sans MT" charset="0"/>
              </a:rPr>
              <a:t> Conclusion</a:t>
            </a:r>
          </a:p>
          <a:p>
            <a:pPr eaLnBrk="1" hangingPunct="1"/>
            <a:r>
              <a:rPr lang="en-US" sz="2400">
                <a:latin typeface="Gill Sans MT" charset="0"/>
              </a:rPr>
              <a:t> Pictures, graphs, tables, figures</a:t>
            </a:r>
          </a:p>
          <a:p>
            <a:pPr eaLnBrk="1" hangingPunct="1"/>
            <a:r>
              <a:rPr lang="en-US" sz="2400">
                <a:latin typeface="Gill Sans MT" charset="0"/>
              </a:rPr>
              <a:t> Section headings</a:t>
            </a:r>
          </a:p>
          <a:p>
            <a:pPr eaLnBrk="1" hangingPunct="1"/>
            <a:r>
              <a:rPr lang="en-US" sz="2400">
                <a:latin typeface="Gill Sans MT" charset="0"/>
              </a:rPr>
              <a:t> Special type or formatting</a:t>
            </a:r>
            <a:endParaRPr lang="en-US" sz="3600">
              <a:latin typeface="Gill Sans MT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>
                <a:ea typeface="+mj-ea"/>
                <a:cs typeface="+mj-cs"/>
              </a:rPr>
              <a:t>Strategies: Use the Hourglass Structure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n-US">
                <a:latin typeface="Gill Sans MT" charset="0"/>
              </a:rPr>
              <a:t>From broad (general) to narrow (specific), and back</a:t>
            </a:r>
          </a:p>
          <a:p>
            <a:pPr eaLnBrk="1" hangingPunct="1"/>
            <a:endParaRPr lang="en-US">
              <a:latin typeface="Gill Sans MT" charset="0"/>
            </a:endParaRPr>
          </a:p>
        </p:txBody>
      </p:sp>
      <p:sp>
        <p:nvSpPr>
          <p:cNvPr id="27651" name="AutoShape 4"/>
          <p:cNvSpPr>
            <a:spLocks noChangeArrowheads="1"/>
          </p:cNvSpPr>
          <p:nvPr/>
        </p:nvSpPr>
        <p:spPr bwMode="auto">
          <a:xfrm>
            <a:off x="3200400" y="3352800"/>
            <a:ext cx="1828800" cy="2667000"/>
          </a:xfrm>
          <a:prstGeom prst="flowChartCollate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5181600" y="32766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General</a:t>
            </a:r>
            <a:endParaRPr lang="en-US"/>
          </a:p>
        </p:txBody>
      </p:sp>
      <p:sp>
        <p:nvSpPr>
          <p:cNvPr id="27653" name="Text Box 6"/>
          <p:cNvSpPr txBox="1">
            <a:spLocks noChangeArrowheads="1"/>
          </p:cNvSpPr>
          <p:nvPr/>
        </p:nvSpPr>
        <p:spPr bwMode="auto">
          <a:xfrm>
            <a:off x="4572000" y="44958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Specific</a:t>
            </a:r>
            <a:endParaRPr lang="en-US"/>
          </a:p>
        </p:txBody>
      </p:sp>
      <p:sp>
        <p:nvSpPr>
          <p:cNvPr id="27654" name="Text Box 7"/>
          <p:cNvSpPr txBox="1">
            <a:spLocks noChangeArrowheads="1"/>
          </p:cNvSpPr>
          <p:nvPr/>
        </p:nvSpPr>
        <p:spPr bwMode="auto">
          <a:xfrm>
            <a:off x="5334000" y="57912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Arial" charset="0"/>
              </a:rPr>
              <a:t>General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Bookman Old Style" charset="0"/>
              </a:rPr>
              <a:t>Page vs. Screen</a:t>
            </a:r>
          </a:p>
        </p:txBody>
      </p:sp>
      <p:pic>
        <p:nvPicPr>
          <p:cNvPr id="29698" name="Picture 5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2508" r="-12508"/>
          <a:stretch>
            <a:fillRect/>
          </a:stretch>
        </p:blipFill>
        <p:spPr>
          <a:xfrm>
            <a:off x="457200" y="1219200"/>
            <a:ext cx="8229600" cy="4937125"/>
          </a:xfrm>
          <a:noFill/>
        </p:spPr>
      </p:pic>
      <p:sp>
        <p:nvSpPr>
          <p:cNvPr id="29699" name="Rectangle 7"/>
          <p:cNvSpPr>
            <a:spLocks noChangeArrowheads="1"/>
          </p:cNvSpPr>
          <p:nvPr/>
        </p:nvSpPr>
        <p:spPr bwMode="auto">
          <a:xfrm>
            <a:off x="2862263" y="6129338"/>
            <a:ext cx="1182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300  dpi</a:t>
            </a:r>
          </a:p>
        </p:txBody>
      </p:sp>
      <p:sp>
        <p:nvSpPr>
          <p:cNvPr id="29700" name="Rectangle 8"/>
          <p:cNvSpPr>
            <a:spLocks noChangeArrowheads="1"/>
          </p:cNvSpPr>
          <p:nvPr/>
        </p:nvSpPr>
        <p:spPr bwMode="auto">
          <a:xfrm>
            <a:off x="5943600" y="6172200"/>
            <a:ext cx="1106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/>
              <a:t>600 dpi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Origin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Origin.thmx</Template>
  <TotalTime>748</TotalTime>
  <Words>450</Words>
  <Application>Microsoft Macintosh PowerPoint</Application>
  <PresentationFormat>On-screen Show (4:3)</PresentationFormat>
  <Paragraphs>102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Times</vt:lpstr>
      <vt:lpstr>ＭＳ Ｐゴシック</vt:lpstr>
      <vt:lpstr>Arial</vt:lpstr>
      <vt:lpstr>Bookman Old Style</vt:lpstr>
      <vt:lpstr>Gill Sans MT</vt:lpstr>
      <vt:lpstr>Wingdings 3</vt:lpstr>
      <vt:lpstr>Wingdings</vt:lpstr>
      <vt:lpstr>Origin</vt:lpstr>
      <vt:lpstr>How to Read Practically Anything Faster… and Better!</vt:lpstr>
      <vt:lpstr>Purpose and Strategy</vt:lpstr>
      <vt:lpstr>Purpose: key questions </vt:lpstr>
      <vt:lpstr>Purpose: read critically</vt:lpstr>
      <vt:lpstr>Purpose: Finish the Job</vt:lpstr>
      <vt:lpstr>Strategies: Read It Three Times</vt:lpstr>
      <vt:lpstr>Strategies: The Principle of  High Information Content</vt:lpstr>
      <vt:lpstr>Strategies: Use the Hourglass Structure</vt:lpstr>
      <vt:lpstr>Page vs. Screen</vt:lpstr>
      <vt:lpstr>Strategies:  Use PTML (Personal Text Markup Language)</vt:lpstr>
      <vt:lpstr>Strategies: Investigate Authors, Organizations, and Contexts</vt:lpstr>
      <vt:lpstr>Strategies:  Plan your Time; Use your Unconscious Mind</vt:lpstr>
      <vt:lpstr>Strategies:  Rehearse, and Use Multiple Modes</vt:lpstr>
      <vt:lpstr>Whatever   you practice,  you get good at…   </vt:lpstr>
    </vt:vector>
  </TitlesOfParts>
  <Company>Stanford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Read a Book</dc:title>
  <dc:creator>Paul N. Edwards</dc:creator>
  <cp:lastModifiedBy>Paul Edwards</cp:lastModifiedBy>
  <cp:revision>20</cp:revision>
  <cp:lastPrinted>2000-09-12T17:24:08Z</cp:lastPrinted>
  <dcterms:created xsi:type="dcterms:W3CDTF">2010-01-11T16:19:48Z</dcterms:created>
  <dcterms:modified xsi:type="dcterms:W3CDTF">2011-10-13T16:07:02Z</dcterms:modified>
</cp:coreProperties>
</file>